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76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279D-DFF3-43C1-B480-56B56AF55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0FF705-2A2A-49EC-A8AB-BE85E71E7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78670-0155-484B-9685-87A719FB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5740D-33A4-450B-920D-10FA1BB20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6BA8-F9FC-4C4D-90CA-C7FDF73E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013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59D6C-9DE2-4B97-83E2-512FD679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BF331-8CD5-4303-9D24-A65A79BCA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33E20-0696-4E30-A9C5-5901178C2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706AC-7AF0-46BC-94C6-EE8C1875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41CB-F17C-4B6C-9456-CD7EFA7E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06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89C64C-F53E-47BB-ABBD-A575373B6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E61FB-FE69-4B6A-AE75-5887C26CA7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451B3-3D83-4CDF-946D-3D88C73F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A2A31-C11D-4F96-8969-669300B0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60917-2294-4C1C-918D-6824D12B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9813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5FFA-4700-400C-A37E-7EA9F33EB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40B9F-A9B1-4BA2-B5AF-7057D1569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2DCF-E415-4201-9D5F-39D77646E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6351-2690-424D-8AE7-26B9FC77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4C952-5BE5-4C5C-8177-EAE03F2E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48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1C828-C08D-4C15-BD52-35A8F5F3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557E9-714D-47F0-B204-8BD94A612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028E0-756D-482E-B3C2-ADB4FDBA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D87C6-BC7D-4757-AA70-097FFDA8A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6A610-7ED0-4156-BA66-A806C184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655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DEFBB-E47A-4223-BE47-C94BFBDA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03DC5-DB99-4F76-85E0-E450D1EC0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17FEE1-36F2-40F7-8866-76E0DD462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FDD162-F528-4498-BED6-8E4CBA2A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D4134-B489-494A-8B06-547C118C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579D-558D-4C21-A44F-44889C76D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1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92EE-7F4D-40CB-BFD8-6025157D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89CEE5-F13E-4F0E-9D5C-0C486FEE1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1774A-9469-4B9C-A61B-3D11CFD88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ED3B68-B2CE-4FF8-BDB3-46803602D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88F9C-8953-4B94-B3C1-58DDD632A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B96CC7-3CDC-4B28-8287-9150387D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393C7-85E6-4415-9868-6BA621474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30CDC-55ED-440A-A488-C9B4B936E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00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CFE8-83D9-415C-8228-C09B2A65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B1D8D-1D4A-4435-AB9D-479D86B2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15310-CDB8-4D11-BD83-FCF93C54C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4478A-29E8-4650-AAE9-5B58CBEA0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761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7A897-745E-4EDB-8493-C95E4808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502404-F2F3-4951-A3FB-3527B24B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91D8A-8089-4B2E-9DDF-95C49031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9743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554C-E916-47AC-B194-2A7CCB1DC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46A50-51F3-4C36-91E3-BCD96BBB3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92C25-8673-49F4-AD12-FBDB3313E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139D6-60D3-41A8-858D-4130AC594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524D8-1518-4C61-9258-171A7F6DE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7341D-F172-4EF6-ADEE-17DA1C6A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363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CA305-AA80-48BE-86CD-35860FA5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EE1961-53B7-4312-814B-2FB52D157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F9E33-FB6D-4AE1-9E14-19F54BFBC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F437F-76E9-4364-ACDE-0350B34B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9A3FD-B922-4632-A645-02EB2A8EA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482D2E-8487-40DD-AFBA-751B5692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773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C47481-9625-4EA5-9F37-6ADF32EB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C1206B-DF13-4D88-89AB-3A118A551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6116C-184B-43B2-9866-5EAFE2F79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30CA9-D397-4328-9359-43AEAF70F3FC}" type="datetimeFigureOut">
              <a:rPr lang="en-AU" smtClean="0"/>
              <a:t>12/10/2020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387AC-2619-4D45-AD17-A7A5B3864D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3033B-B175-46B9-BFAC-D3FE7BB8D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D2B0-578A-4286-A3AF-045200F27E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712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9844016-7AA5-4E9F-B8A1-5A73B8E63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6" y="5117984"/>
            <a:ext cx="1530981" cy="8968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309320"/>
            <a:ext cx="12192000" cy="5486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0" name="Picture 12" descr="http://icondatabase.net/sites/default/files/icons/devine-icons-white-9911/devine-icons-white-pause-icon-9922.png">
            <a:hlinkClick r:id="" action="ppaction://macro?name=Paus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3" y="6386091"/>
            <a:ext cx="393888" cy="3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http://icondatabase.net/sites/default/files/icons/devine-icons-white-9911/devine-icons-white-play-icon-9914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651" y="6386091"/>
            <a:ext cx="393888" cy="3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6" descr="http://icondatabase.net/sites/default/files/icons/devine-icons-white-9911/devine-icons-white-reverse-icon-9918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6386091"/>
            <a:ext cx="393888" cy="3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http://icondatabase.net/sites/default/files/icons/devine-icons-white-9911/devine-icons-white-reverse-icon-9918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4667" y="6386091"/>
            <a:ext cx="393888" cy="3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8" descr="http://icondatabase.net/sites/default/files/icons/devine-icons-white-9911/devine-icons-white-search-icon-9937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6376352"/>
            <a:ext cx="403627" cy="40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hlinkClick r:id="" action="ppaction://noaction"/>
          </p:cNvPr>
          <p:cNvSpPr txBox="1"/>
          <p:nvPr/>
        </p:nvSpPr>
        <p:spPr>
          <a:xfrm>
            <a:off x="335360" y="6386092"/>
            <a:ext cx="67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Index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1424" y="6327743"/>
            <a:ext cx="816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solidFill>
                  <a:schemeClr val="bg1"/>
                </a:solidFill>
              </a:rPr>
              <a:t>Do not cover this area - Do not cover this area - Do not cover this area - Do not cover this area - Do not cover this area - Do not cover this area - Do not cover this area - Do not cover this area - Do not cover this area - Do not cover this area.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" y="25587"/>
            <a:ext cx="12191999" cy="54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42AEF9-0A1C-49CF-A6F2-4EE4A5C50D28}"/>
              </a:ext>
            </a:extLst>
          </p:cNvPr>
          <p:cNvSpPr txBox="1"/>
          <p:nvPr/>
        </p:nvSpPr>
        <p:spPr>
          <a:xfrm>
            <a:off x="198968" y="909842"/>
            <a:ext cx="1174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 work in remote areas describes the requirements for co-creation of health education resources in an appropriate cultural context – achieving inclusive and equitable quality education for all in the prevention of rheumatic heart disease (RHD).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0BF71B-0957-4226-B994-349878EB0118}"/>
              </a:ext>
            </a:extLst>
          </p:cNvPr>
          <p:cNvSpPr txBox="1"/>
          <p:nvPr/>
        </p:nvSpPr>
        <p:spPr>
          <a:xfrm>
            <a:off x="14086" y="5989005"/>
            <a:ext cx="11133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Reference: Rheumatic Heart Disease Australia, 2018. Guidelines for producing rheumatic fever educational resources for remote settings in northern Australia: the </a:t>
            </a:r>
            <a:r>
              <a:rPr lang="en-AU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Lurra</a:t>
            </a:r>
            <a:r>
              <a:rPr lang="en-A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Framework, Darwin. Author: Alice Mitchell</a:t>
            </a:r>
          </a:p>
          <a:p>
            <a:r>
              <a:rPr lang="en-A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Acknowledgement: video courtesy of Mason Scholes, </a:t>
            </a:r>
            <a:r>
              <a:rPr lang="en-AU" sz="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Lurra</a:t>
            </a:r>
            <a:r>
              <a:rPr lang="en-AU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Language and Cultural Unit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2CA65-6C81-42D0-9B97-8E17B3EB335D}"/>
              </a:ext>
            </a:extLst>
          </p:cNvPr>
          <p:cNvSpPr txBox="1"/>
          <p:nvPr/>
        </p:nvSpPr>
        <p:spPr>
          <a:xfrm>
            <a:off x="183437" y="525375"/>
            <a:ext cx="117742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Co-designing Accessible Health Messages: </a:t>
            </a:r>
            <a:r>
              <a:rPr lang="en-A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Activities Support Global Goals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A697B87-7937-475A-8857-70EE91D3E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6476" y="-40635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F81771D9-FBF0-43B4-9E38-FBD4C6F7D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6476" y="-101551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sz="240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8A9E445-BF1B-416F-890E-314861F3D69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361"/>
          <a:stretch/>
        </p:blipFill>
        <p:spPr>
          <a:xfrm>
            <a:off x="1590343" y="5411970"/>
            <a:ext cx="3505060" cy="59142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15562E8-BBFE-4A32-B6B8-8EBA93C58ED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361"/>
          <a:stretch/>
        </p:blipFill>
        <p:spPr>
          <a:xfrm>
            <a:off x="4951792" y="5411970"/>
            <a:ext cx="3505060" cy="5914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A526377-BD98-4DF3-B8F5-7475B8EC9D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38687" y="5403422"/>
            <a:ext cx="3503472" cy="59339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E619175F-B2E3-4B54-883D-3713554C0781}"/>
              </a:ext>
            </a:extLst>
          </p:cNvPr>
          <p:cNvSpPr txBox="1"/>
          <p:nvPr/>
        </p:nvSpPr>
        <p:spPr>
          <a:xfrm>
            <a:off x="1644377" y="5208093"/>
            <a:ext cx="38875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Artwork: Children’s interpretation of RHD and strep germ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9FDA5D-46B4-4471-8B1F-0CCCC85EF1D1}"/>
              </a:ext>
            </a:extLst>
          </p:cNvPr>
          <p:cNvSpPr txBox="1"/>
          <p:nvPr/>
        </p:nvSpPr>
        <p:spPr>
          <a:xfrm>
            <a:off x="214853" y="1378693"/>
            <a:ext cx="117742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AU" sz="12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 below can be applied in communities where Aboriginal languages are strong and health messages need development for better understanding.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733A932-183D-431D-8B31-80AF7F24557C}"/>
              </a:ext>
            </a:extLst>
          </p:cNvPr>
          <p:cNvSpPr/>
          <p:nvPr/>
        </p:nvSpPr>
        <p:spPr>
          <a:xfrm>
            <a:off x="4383972" y="3730409"/>
            <a:ext cx="3526032" cy="1290035"/>
          </a:xfrm>
          <a:prstGeom prst="roundRect">
            <a:avLst/>
          </a:prstGeom>
          <a:solidFill>
            <a:srgbClr val="4B76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Linguists  check meaning  of words across Aboriginal  languages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Key gaps in accurate messaging identified by facilitators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Draft storyline reworked and reviewed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BA5B722-31F9-4F63-B21E-227255D10252}"/>
              </a:ext>
            </a:extLst>
          </p:cNvPr>
          <p:cNvSpPr/>
          <p:nvPr/>
        </p:nvSpPr>
        <p:spPr>
          <a:xfrm>
            <a:off x="4347130" y="1822299"/>
            <a:ext cx="3485307" cy="1312232"/>
          </a:xfrm>
          <a:prstGeom prst="roundRect">
            <a:avLst/>
          </a:prstGeom>
          <a:solidFill>
            <a:srgbClr val="20320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Identify unclear messages by ‘testing’ story on community members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848E72D-A3D1-4F04-B24C-E479D5C932F5}"/>
              </a:ext>
            </a:extLst>
          </p:cNvPr>
          <p:cNvSpPr/>
          <p:nvPr/>
        </p:nvSpPr>
        <p:spPr>
          <a:xfrm>
            <a:off x="8456852" y="1829985"/>
            <a:ext cx="3485307" cy="1227034"/>
          </a:xfrm>
          <a:prstGeom prst="roundRect">
            <a:avLst/>
          </a:prstGeom>
          <a:solidFill>
            <a:srgbClr val="4B761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Language workers tell the RHD story in local languages using media available, activities and games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Lessons and activities for children and community are culturally appropriate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B93358C5-EDCD-49AD-ACCC-52FC0EFD779C}"/>
              </a:ext>
            </a:extLst>
          </p:cNvPr>
          <p:cNvSpPr/>
          <p:nvPr/>
        </p:nvSpPr>
        <p:spPr>
          <a:xfrm>
            <a:off x="198968" y="3730538"/>
            <a:ext cx="3568306" cy="1272476"/>
          </a:xfrm>
          <a:prstGeom prst="roundRect">
            <a:avLst/>
          </a:prstGeom>
          <a:solidFill>
            <a:srgbClr val="20320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Draft story in Aboriginal language discussed</a:t>
            </a:r>
          </a:p>
          <a:p>
            <a:pPr algn="ctr"/>
            <a:r>
              <a:rPr lang="en-AU" sz="1400" dirty="0"/>
              <a:t> with local community development workers</a:t>
            </a:r>
          </a:p>
        </p:txBody>
      </p:sp>
      <p:sp>
        <p:nvSpPr>
          <p:cNvPr id="126" name="Arrow: Down 125">
            <a:extLst>
              <a:ext uri="{FF2B5EF4-FFF2-40B4-BE49-F238E27FC236}">
                <a16:creationId xmlns:a16="http://schemas.microsoft.com/office/drawing/2014/main" id="{CCE1697B-FA82-46F8-89C4-B71025B19BEC}"/>
              </a:ext>
            </a:extLst>
          </p:cNvPr>
          <p:cNvSpPr/>
          <p:nvPr/>
        </p:nvSpPr>
        <p:spPr>
          <a:xfrm>
            <a:off x="1770929" y="3189273"/>
            <a:ext cx="484632" cy="484633"/>
          </a:xfrm>
          <a:prstGeom prst="downArrow">
            <a:avLst/>
          </a:prstGeom>
          <a:solidFill>
            <a:srgbClr val="4B7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0000"/>
              </a:solidFill>
            </a:endParaRPr>
          </a:p>
        </p:txBody>
      </p:sp>
      <p:sp>
        <p:nvSpPr>
          <p:cNvPr id="134" name="Arrow: Down 133">
            <a:extLst>
              <a:ext uri="{FF2B5EF4-FFF2-40B4-BE49-F238E27FC236}">
                <a16:creationId xmlns:a16="http://schemas.microsoft.com/office/drawing/2014/main" id="{13444AA7-1B77-41CA-8EEF-4123F7B6F911}"/>
              </a:ext>
            </a:extLst>
          </p:cNvPr>
          <p:cNvSpPr/>
          <p:nvPr/>
        </p:nvSpPr>
        <p:spPr>
          <a:xfrm rot="16200000">
            <a:off x="7903302" y="2220876"/>
            <a:ext cx="484632" cy="471228"/>
          </a:xfrm>
          <a:prstGeom prst="downArrow">
            <a:avLst/>
          </a:prstGeom>
          <a:solidFill>
            <a:srgbClr val="203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0000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F988D62-2939-4583-85FF-24DEFB7A48EE}"/>
              </a:ext>
            </a:extLst>
          </p:cNvPr>
          <p:cNvSpPr/>
          <p:nvPr/>
        </p:nvSpPr>
        <p:spPr>
          <a:xfrm>
            <a:off x="137839" y="1862393"/>
            <a:ext cx="3568306" cy="1272476"/>
          </a:xfrm>
          <a:prstGeom prst="roundRect">
            <a:avLst/>
          </a:prstGeom>
          <a:solidFill>
            <a:srgbClr val="51792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Language workers brainstorm mainstream educational materials in local languages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1400" dirty="0"/>
              <a:t>Emerging story using local language metaphors reworked by Aboriginal participants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AU" sz="1400" dirty="0"/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533738A-3E60-4CF2-AED4-C4DDAD3CE179}"/>
              </a:ext>
            </a:extLst>
          </p:cNvPr>
          <p:cNvSpPr/>
          <p:nvPr/>
        </p:nvSpPr>
        <p:spPr>
          <a:xfrm rot="10800000">
            <a:off x="5810188" y="3182796"/>
            <a:ext cx="484632" cy="484633"/>
          </a:xfrm>
          <a:prstGeom prst="downArrow">
            <a:avLst/>
          </a:prstGeom>
          <a:solidFill>
            <a:srgbClr val="4B76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0000"/>
              </a:solidFill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9FAEAEB2-6A1A-4153-B09A-0872698970CA}"/>
              </a:ext>
            </a:extLst>
          </p:cNvPr>
          <p:cNvSpPr/>
          <p:nvPr/>
        </p:nvSpPr>
        <p:spPr>
          <a:xfrm rot="16200000">
            <a:off x="3839904" y="4064012"/>
            <a:ext cx="484632" cy="471228"/>
          </a:xfrm>
          <a:prstGeom prst="downArrow">
            <a:avLst/>
          </a:prstGeom>
          <a:solidFill>
            <a:srgbClr val="2032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000000"/>
              </a:solidFill>
            </a:endParaRPr>
          </a:p>
        </p:txBody>
      </p:sp>
      <p:pic>
        <p:nvPicPr>
          <p:cNvPr id="5" name="X9gikSPG374c_8m1">
            <a:hlinkClick r:id="" action="ppaction://media"/>
            <a:extLst>
              <a:ext uri="{FF2B5EF4-FFF2-40B4-BE49-F238E27FC236}">
                <a16:creationId xmlns:a16="http://schemas.microsoft.com/office/drawing/2014/main" id="{B05FA2D9-7F9D-4577-BE5A-1491E2E867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2"/>
          <a:srcRect l="16914" t="26325" r="22614"/>
          <a:stretch/>
        </p:blipFill>
        <p:spPr>
          <a:xfrm>
            <a:off x="8525761" y="3159764"/>
            <a:ext cx="3237152" cy="22184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6B43D7-7C34-4B54-BB9B-D429FFFA5FD6}"/>
              </a:ext>
            </a:extLst>
          </p:cNvPr>
          <p:cNvSpPr txBox="1"/>
          <p:nvPr/>
        </p:nvSpPr>
        <p:spPr>
          <a:xfrm>
            <a:off x="5145125" y="5208093"/>
            <a:ext cx="33858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Video: Children learn about RHD in their own language</a:t>
            </a:r>
          </a:p>
        </p:txBody>
      </p:sp>
    </p:spTree>
    <p:extLst>
      <p:ext uri="{BB962C8B-B14F-4D97-AF65-F5344CB8AC3E}">
        <p14:creationId xmlns:p14="http://schemas.microsoft.com/office/powerpoint/2010/main" val="16158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video>
              <p:cMediaNode vol="80000">
                <p:cTn id="13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285</Words>
  <Application>Microsoft Office PowerPoint</Application>
  <PresentationFormat>Widescreen</PresentationFormat>
  <Paragraphs>20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Mosca</dc:creator>
  <cp:lastModifiedBy>Naja Dyrting</cp:lastModifiedBy>
  <cp:revision>21</cp:revision>
  <dcterms:created xsi:type="dcterms:W3CDTF">2018-08-24T04:00:06Z</dcterms:created>
  <dcterms:modified xsi:type="dcterms:W3CDTF">2020-10-12T05:25:06Z</dcterms:modified>
</cp:coreProperties>
</file>