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2"/>
  </p:notesMasterIdLst>
  <p:handoutMasterIdLst>
    <p:handoutMasterId r:id="rId23"/>
  </p:handoutMasterIdLst>
  <p:sldIdLst>
    <p:sldId id="282" r:id="rId2"/>
    <p:sldId id="286" r:id="rId3"/>
    <p:sldId id="287" r:id="rId4"/>
    <p:sldId id="327" r:id="rId5"/>
    <p:sldId id="320" r:id="rId6"/>
    <p:sldId id="342" r:id="rId7"/>
    <p:sldId id="343" r:id="rId8"/>
    <p:sldId id="345" r:id="rId9"/>
    <p:sldId id="289" r:id="rId10"/>
    <p:sldId id="288" r:id="rId11"/>
    <p:sldId id="328" r:id="rId12"/>
    <p:sldId id="332" r:id="rId13"/>
    <p:sldId id="303" r:id="rId14"/>
    <p:sldId id="317" r:id="rId15"/>
    <p:sldId id="324" r:id="rId16"/>
    <p:sldId id="331" r:id="rId17"/>
    <p:sldId id="351" r:id="rId18"/>
    <p:sldId id="318" r:id="rId19"/>
    <p:sldId id="314" r:id="rId20"/>
    <p:sldId id="316" r:id="rId21"/>
  </p:sldIdLst>
  <p:sldSz cx="9144000" cy="6858000" type="screen4x3"/>
  <p:notesSz cx="67945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eme Maguire" initials="P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C0016"/>
    <a:srgbClr val="FF9900"/>
    <a:srgbClr val="FF66FF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2800" autoAdjust="0"/>
  </p:normalViewPr>
  <p:slideViewPr>
    <p:cSldViewPr snapToGrid="0" snapToObjects="1">
      <p:cViewPr varScale="1">
        <p:scale>
          <a:sx n="114" d="100"/>
          <a:sy n="114" d="100"/>
        </p:scale>
        <p:origin x="15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4DB918-7E5D-4D52-ACF8-DFD37020979E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DE721B-8B39-4503-A0D5-7341B092E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446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E06C45-290C-4E09-AC6C-4EF921310D5A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B61188-8073-4C5C-8030-C672E79AF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01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64953-B0C0-7E41-98AD-025FDE0347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3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87E5EA-E299-40B1-A81A-FCFF45036383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78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14043" y="10241756"/>
            <a:ext cx="2919119" cy="5396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FB49B89-A581-421C-AEDC-774660943F2B}" type="slidenum">
              <a:rPr lang="en-GB" sz="1200">
                <a:latin typeface="+mn-lt"/>
              </a:rPr>
              <a:pPr algn="r">
                <a:defRPr/>
              </a:pPr>
              <a:t>9</a:t>
            </a:fld>
            <a:endParaRPr lang="en-GB" sz="1200">
              <a:latin typeface="+mn-lt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4918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0E2A34-B2B9-4CC0-8DFE-CB356EB2F560}" type="slidenum">
              <a:rPr lang="en-GB" altLang="en-US"/>
              <a:pPr eaLnBrk="1" hangingPunct="1"/>
              <a:t>19</a:t>
            </a:fld>
            <a:endParaRPr lang="en-GB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59" y="5084671"/>
            <a:ext cx="5388416" cy="4817419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87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4839C-5877-4FDA-8AA2-F4CC76672B6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26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227" y="89290"/>
            <a:ext cx="7357669" cy="534612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16/02/12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3C96-AD63-41CE-B160-57E485D7B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16/02/12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80052-18B8-4CD0-88D8-65E38C0B2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16/02/12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0574-640E-438E-893D-C4D48C035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944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5688"/>
            <a:ext cx="8229600" cy="380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16/02/12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1D6D5-DA7F-4387-9A88-0D3142252B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16/02/12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CA05A-1778-4959-B79C-604B4AA976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944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25688"/>
            <a:ext cx="4038600" cy="380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25688"/>
            <a:ext cx="4038600" cy="380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16/02/12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CFCBA-CA92-46FF-9DD0-A7B0B9513F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5613" y="227013"/>
            <a:ext cx="8226425" cy="557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6375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 template-3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65225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25688"/>
            <a:ext cx="82296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1725" y="6545263"/>
            <a:ext cx="234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16/02/12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313" y="6545263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94A83EB-6F89-4FB3-9B8A-956C8C7E9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68" r:id="rId7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165" y="2565752"/>
            <a:ext cx="84216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err="1">
                <a:solidFill>
                  <a:srgbClr val="AC0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en-AU" sz="4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rheumatic</a:t>
            </a:r>
            <a:r>
              <a:rPr lang="en-AU" sz="4400" b="1" dirty="0" err="1">
                <a:solidFill>
                  <a:srgbClr val="AC0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endParaRPr lang="en-AU" sz="4400" b="1" dirty="0">
              <a:solidFill>
                <a:srgbClr val="AC00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4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rheumatic</a:t>
            </a:r>
            <a:r>
              <a:rPr lang="en-AU" sz="4400" b="1" dirty="0" err="1">
                <a:solidFill>
                  <a:srgbClr val="AC0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en-AU" sz="4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endParaRPr lang="en-AU" sz="4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4000" b="1" dirty="0" err="1">
                <a:solidFill>
                  <a:srgbClr val="AC0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AU" sz="4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en-AU" sz="4000" b="1" dirty="0">
                <a:solidFill>
                  <a:srgbClr val="AC0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18431" y="5416341"/>
            <a:ext cx="1449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dirty="0"/>
              <a:t>Sara Noonan </a:t>
            </a:r>
          </a:p>
          <a:p>
            <a:pPr algn="ctr"/>
            <a:r>
              <a:rPr lang="en-AU" sz="1400" dirty="0"/>
              <a:t>29 March 2017</a:t>
            </a:r>
          </a:p>
          <a:p>
            <a:pPr algn="ctr"/>
            <a:r>
              <a:rPr lang="en-AU" sz="1400" dirty="0"/>
              <a:t>SAHMRI</a:t>
            </a:r>
          </a:p>
        </p:txBody>
      </p:sp>
    </p:spTree>
    <p:extLst>
      <p:ext uri="{BB962C8B-B14F-4D97-AF65-F5344CB8AC3E}">
        <p14:creationId xmlns:p14="http://schemas.microsoft.com/office/powerpoint/2010/main" val="36849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1329656" y="1263650"/>
            <a:ext cx="71247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Superficial infection</a:t>
            </a: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Pharyngitis</a:t>
            </a: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infections</a:t>
            </a:r>
          </a:p>
          <a:p>
            <a:pPr>
              <a:spcBef>
                <a:spcPct val="40000"/>
              </a:spcBef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Invasive diseases</a:t>
            </a: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Septicaemia</a:t>
            </a: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Pneumonia, osteomyelitis, </a:t>
            </a:r>
            <a:r>
              <a:rPr lang="en-AU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AU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Necrotising fasciitis</a:t>
            </a:r>
          </a:p>
          <a:p>
            <a:pPr>
              <a:spcBef>
                <a:spcPct val="40000"/>
              </a:spcBef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Toxin mediated diseases</a:t>
            </a: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Scarlet fever</a:t>
            </a: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Streptococcal toxic shock syndrome</a:t>
            </a:r>
          </a:p>
          <a:p>
            <a:pPr>
              <a:spcBef>
                <a:spcPct val="40000"/>
              </a:spcBef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Post-streptococcal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autoimmune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rheumatic fever </a:t>
            </a: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Post-streptococcal glomerulonephritis</a:t>
            </a:r>
          </a:p>
        </p:txBody>
      </p:sp>
      <p:pic>
        <p:nvPicPr>
          <p:cNvPr id="16386" name="Picture 4" descr="tonsill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9659" y="1263650"/>
            <a:ext cx="1768228" cy="108012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6387" name="Picture 5" descr="necfa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9612" y="2492897"/>
            <a:ext cx="2052228" cy="136815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26" name="Picture 2" descr="http://t3.gstatic.com/images?q=tbn:ANd9GcQzbCjiwcNBDDH0OQF4QeXsD95XHcDGdQhwFhfTrKmk7yJkrCD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26" y="4005434"/>
            <a:ext cx="1821260" cy="1214173"/>
          </a:xfrm>
          <a:prstGeom prst="rect">
            <a:avLst/>
          </a:prstGeom>
          <a:noFill/>
          <a:ln w="9525"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86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1329656" y="1263650"/>
            <a:ext cx="71247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Superficial infection</a:t>
            </a: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Pharyngitis</a:t>
            </a: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infections</a:t>
            </a:r>
          </a:p>
          <a:p>
            <a:pPr>
              <a:spcBef>
                <a:spcPct val="40000"/>
              </a:spcBef>
            </a:pPr>
            <a:r>
              <a:rPr lang="en-AU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Invasive diseases</a:t>
            </a: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Septicaemia</a:t>
            </a: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Pneumonia, osteomyelitis, </a:t>
            </a:r>
            <a:r>
              <a:rPr lang="en-AU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AU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Necrotising fasciitis</a:t>
            </a:r>
          </a:p>
          <a:p>
            <a:pPr>
              <a:spcBef>
                <a:spcPct val="40000"/>
              </a:spcBef>
            </a:pPr>
            <a:r>
              <a:rPr lang="en-AU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Toxin mediated diseases</a:t>
            </a: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Scarlet fever</a:t>
            </a: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Streptococcal toxic shock syndrome</a:t>
            </a:r>
          </a:p>
          <a:p>
            <a:pPr>
              <a:spcBef>
                <a:spcPct val="40000"/>
              </a:spcBef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Post-streptococcal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autoimmune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rheumatic fever </a:t>
            </a:r>
          </a:p>
          <a:p>
            <a:pPr marL="447675" lvl="1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AU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Post-streptococcal glomerulonephritis</a:t>
            </a:r>
          </a:p>
        </p:txBody>
      </p:sp>
      <p:pic>
        <p:nvPicPr>
          <p:cNvPr id="16386" name="Picture 4" descr="tonsill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9659" y="1263650"/>
            <a:ext cx="1768228" cy="108012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6387" name="Picture 5" descr="necfa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9612" y="2492897"/>
            <a:ext cx="2052228" cy="136815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26" name="Picture 2" descr="http://t3.gstatic.com/images?q=tbn:ANd9GcQzbCjiwcNBDDH0OQF4QeXsD95XHcDGdQhwFhfTrKmk7yJkrCD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26" y="4005434"/>
            <a:ext cx="1821260" cy="1214173"/>
          </a:xfrm>
          <a:prstGeom prst="rect">
            <a:avLst/>
          </a:prstGeom>
          <a:noFill/>
          <a:ln w="9525"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5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69" y="979013"/>
            <a:ext cx="3764715" cy="53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25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umm.edu/graphics/images/en/9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765175"/>
            <a:ext cx="63007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34870" y="5373688"/>
            <a:ext cx="1584325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130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69" y="1728933"/>
            <a:ext cx="4743450" cy="127635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627" y="4589253"/>
            <a:ext cx="5451740" cy="147465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62046" y="4433977"/>
            <a:ext cx="5719312" cy="1751163"/>
          </a:xfrm>
          <a:prstGeom prst="roundRect">
            <a:avLst/>
          </a:prstGeom>
          <a:noFill/>
          <a:ln w="25400" cmpd="thinThick">
            <a:solidFill>
              <a:srgbClr val="AC00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6630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2" y="1807556"/>
            <a:ext cx="6543675" cy="155257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509" y="4313209"/>
            <a:ext cx="6326092" cy="167133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4295" y="4149305"/>
            <a:ext cx="6581954" cy="1958197"/>
          </a:xfrm>
          <a:prstGeom prst="roundRect">
            <a:avLst/>
          </a:prstGeom>
          <a:noFill/>
          <a:ln w="25400" cmpd="thinThick"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79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8302" y="2527389"/>
            <a:ext cx="70391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200" dirty="0"/>
              <a:t>rheumatic heart disease …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200" dirty="0"/>
              <a:t>cause of heart disease in children &amp; young adults</a:t>
            </a:r>
          </a:p>
        </p:txBody>
      </p:sp>
    </p:spTree>
    <p:extLst>
      <p:ext uri="{BB962C8B-B14F-4D97-AF65-F5344CB8AC3E}">
        <p14:creationId xmlns:p14="http://schemas.microsoft.com/office/powerpoint/2010/main" val="168239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16/02/12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4CFCBA-CA92-46FF-9DD0-A7B0B9513F8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5628" y="2021402"/>
            <a:ext cx="59683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</a:t>
            </a:r>
            <a:r>
              <a:rPr lang="en-AU" sz="3200" dirty="0"/>
              <a:t> – children aged </a:t>
            </a:r>
            <a:r>
              <a:rPr lang="en-A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5-14</a:t>
            </a:r>
            <a:r>
              <a:rPr lang="en-AU" sz="3200" dirty="0"/>
              <a:t> years</a:t>
            </a:r>
          </a:p>
          <a:p>
            <a:pPr algn="ctr"/>
            <a:r>
              <a:rPr lang="en-A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RHD</a:t>
            </a:r>
            <a:r>
              <a:rPr lang="en-AU" sz="3200" dirty="0"/>
              <a:t> – adults aged </a:t>
            </a:r>
            <a:r>
              <a:rPr lang="en-A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35-39</a:t>
            </a:r>
            <a:r>
              <a:rPr lang="en-AU" sz="3200" dirty="0"/>
              <a:t> years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071" y="4149544"/>
            <a:ext cx="7834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/>
              <a:t>Aboriginal </a:t>
            </a:r>
            <a:r>
              <a:rPr lang="en-A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8x </a:t>
            </a:r>
            <a:r>
              <a:rPr lang="en-AU" sz="2400" dirty="0"/>
              <a:t>more likely to be </a:t>
            </a:r>
            <a:r>
              <a:rPr lang="en-A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hospitalised</a:t>
            </a:r>
            <a:r>
              <a:rPr lang="en-AU" sz="2400" dirty="0"/>
              <a:t> with RHD</a:t>
            </a:r>
          </a:p>
          <a:p>
            <a:pPr algn="ctr"/>
            <a:r>
              <a:rPr lang="en-AU" sz="2400" dirty="0"/>
              <a:t>Aboriginal </a:t>
            </a:r>
            <a:r>
              <a:rPr lang="en-A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 </a:t>
            </a:r>
            <a:r>
              <a:rPr lang="en-AU" sz="2400" dirty="0"/>
              <a:t>more likely to </a:t>
            </a:r>
            <a:r>
              <a:rPr lang="en-A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</a:t>
            </a:r>
            <a:r>
              <a:rPr lang="en-AU" sz="2400" dirty="0"/>
              <a:t> from RHD</a:t>
            </a:r>
          </a:p>
        </p:txBody>
      </p:sp>
    </p:spTree>
    <p:extLst>
      <p:ext uri="{BB962C8B-B14F-4D97-AF65-F5344CB8AC3E}">
        <p14:creationId xmlns:p14="http://schemas.microsoft.com/office/powerpoint/2010/main" val="2120780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14" y="1043133"/>
            <a:ext cx="3570742" cy="2032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614" y="3087531"/>
            <a:ext cx="3582111" cy="3445909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6238874" y="3305175"/>
            <a:ext cx="581024" cy="306705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Left Brace 7"/>
          <p:cNvSpPr/>
          <p:nvPr/>
        </p:nvSpPr>
        <p:spPr>
          <a:xfrm>
            <a:off x="1941579" y="1114425"/>
            <a:ext cx="609600" cy="18478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259708" y="1561296"/>
            <a:ext cx="15840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Australia</a:t>
            </a:r>
          </a:p>
          <a:p>
            <a:pPr algn="ctr"/>
            <a:r>
              <a:rPr lang="en-AU" sz="2800" dirty="0"/>
              <a:t>Pacific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5713" y="4438114"/>
            <a:ext cx="1306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Global</a:t>
            </a:r>
          </a:p>
          <a:p>
            <a:pPr algn="ctr"/>
            <a:r>
              <a:rPr lang="en-AU" sz="2800" dirty="0"/>
              <a:t>burden</a:t>
            </a:r>
          </a:p>
        </p:txBody>
      </p:sp>
    </p:spTree>
    <p:extLst>
      <p:ext uri="{BB962C8B-B14F-4D97-AF65-F5344CB8AC3E}">
        <p14:creationId xmlns:p14="http://schemas.microsoft.com/office/powerpoint/2010/main" val="24307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ap_Australia_Pacif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6" y="127000"/>
            <a:ext cx="9529763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Oval 5"/>
          <p:cNvSpPr>
            <a:spLocks noChangeArrowheads="1"/>
          </p:cNvSpPr>
          <p:nvPr/>
        </p:nvSpPr>
        <p:spPr bwMode="auto">
          <a:xfrm>
            <a:off x="1331913" y="3429000"/>
            <a:ext cx="1295400" cy="647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72" name="Oval 6"/>
          <p:cNvSpPr>
            <a:spLocks noChangeArrowheads="1"/>
          </p:cNvSpPr>
          <p:nvPr/>
        </p:nvSpPr>
        <p:spPr bwMode="auto">
          <a:xfrm>
            <a:off x="3779838" y="3357563"/>
            <a:ext cx="1079500" cy="5032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73" name="Oval 7"/>
          <p:cNvSpPr>
            <a:spLocks noChangeArrowheads="1"/>
          </p:cNvSpPr>
          <p:nvPr/>
        </p:nvSpPr>
        <p:spPr bwMode="auto">
          <a:xfrm>
            <a:off x="5076825" y="3644900"/>
            <a:ext cx="790575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74" name="Oval 8"/>
          <p:cNvSpPr>
            <a:spLocks noChangeArrowheads="1"/>
          </p:cNvSpPr>
          <p:nvPr/>
        </p:nvSpPr>
        <p:spPr bwMode="auto">
          <a:xfrm>
            <a:off x="6300788" y="2493963"/>
            <a:ext cx="1584325" cy="5746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75" name="Oval 9"/>
          <p:cNvSpPr>
            <a:spLocks noChangeArrowheads="1"/>
          </p:cNvSpPr>
          <p:nvPr/>
        </p:nvSpPr>
        <p:spPr bwMode="auto">
          <a:xfrm>
            <a:off x="2195513" y="908050"/>
            <a:ext cx="1079500" cy="503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76" name="Oval 10"/>
          <p:cNvSpPr>
            <a:spLocks noChangeArrowheads="1"/>
          </p:cNvSpPr>
          <p:nvPr/>
        </p:nvSpPr>
        <p:spPr bwMode="auto">
          <a:xfrm>
            <a:off x="3708400" y="1700213"/>
            <a:ext cx="1079500" cy="5032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77" name="Oval 11"/>
          <p:cNvSpPr>
            <a:spLocks noChangeArrowheads="1"/>
          </p:cNvSpPr>
          <p:nvPr/>
        </p:nvSpPr>
        <p:spPr bwMode="auto">
          <a:xfrm>
            <a:off x="2916238" y="1268413"/>
            <a:ext cx="1511300" cy="5032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78" name="Oval 12"/>
          <p:cNvSpPr>
            <a:spLocks noChangeArrowheads="1"/>
          </p:cNvSpPr>
          <p:nvPr/>
        </p:nvSpPr>
        <p:spPr bwMode="auto">
          <a:xfrm>
            <a:off x="6877050" y="4076700"/>
            <a:ext cx="1079500" cy="503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79" name="Oval 13"/>
          <p:cNvSpPr>
            <a:spLocks noChangeArrowheads="1"/>
          </p:cNvSpPr>
          <p:nvPr/>
        </p:nvSpPr>
        <p:spPr bwMode="auto">
          <a:xfrm>
            <a:off x="6659563" y="3213100"/>
            <a:ext cx="1296987" cy="647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80" name="Oval 14"/>
          <p:cNvSpPr>
            <a:spLocks noChangeArrowheads="1"/>
          </p:cNvSpPr>
          <p:nvPr/>
        </p:nvSpPr>
        <p:spPr bwMode="auto">
          <a:xfrm>
            <a:off x="5724525" y="4076700"/>
            <a:ext cx="1079500" cy="503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81" name="Text Box 15"/>
          <p:cNvSpPr txBox="1">
            <a:spLocks noChangeArrowheads="1"/>
          </p:cNvSpPr>
          <p:nvPr/>
        </p:nvSpPr>
        <p:spPr bwMode="auto">
          <a:xfrm>
            <a:off x="5848350" y="3067050"/>
            <a:ext cx="1100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66"/>
                </a:solidFill>
              </a:rPr>
              <a:t>Wallis &amp; Futuna</a:t>
            </a:r>
          </a:p>
        </p:txBody>
      </p:sp>
      <p:sp>
        <p:nvSpPr>
          <p:cNvPr id="58382" name="Oval 16"/>
          <p:cNvSpPr>
            <a:spLocks noChangeArrowheads="1"/>
          </p:cNvSpPr>
          <p:nvPr/>
        </p:nvSpPr>
        <p:spPr bwMode="auto">
          <a:xfrm>
            <a:off x="5724525" y="3068638"/>
            <a:ext cx="1079500" cy="5762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83" name="Oval 19"/>
          <p:cNvSpPr>
            <a:spLocks noChangeArrowheads="1"/>
          </p:cNvSpPr>
          <p:nvPr/>
        </p:nvSpPr>
        <p:spPr bwMode="auto">
          <a:xfrm>
            <a:off x="3563938" y="188913"/>
            <a:ext cx="2087562" cy="5032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84" name="Oval 20"/>
          <p:cNvSpPr>
            <a:spLocks noChangeArrowheads="1"/>
          </p:cNvSpPr>
          <p:nvPr/>
        </p:nvSpPr>
        <p:spPr bwMode="auto">
          <a:xfrm>
            <a:off x="4932363" y="620713"/>
            <a:ext cx="1223962" cy="7921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85" name="Oval 21"/>
          <p:cNvSpPr>
            <a:spLocks noChangeArrowheads="1"/>
          </p:cNvSpPr>
          <p:nvPr/>
        </p:nvSpPr>
        <p:spPr bwMode="auto">
          <a:xfrm>
            <a:off x="4932363" y="1341438"/>
            <a:ext cx="1079500" cy="5032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86" name="Oval 22"/>
          <p:cNvSpPr>
            <a:spLocks noChangeArrowheads="1"/>
          </p:cNvSpPr>
          <p:nvPr/>
        </p:nvSpPr>
        <p:spPr bwMode="auto">
          <a:xfrm>
            <a:off x="5292725" y="2205038"/>
            <a:ext cx="1079500" cy="5032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87" name="Oval 23"/>
          <p:cNvSpPr>
            <a:spLocks noChangeArrowheads="1"/>
          </p:cNvSpPr>
          <p:nvPr/>
        </p:nvSpPr>
        <p:spPr bwMode="auto">
          <a:xfrm>
            <a:off x="4211638" y="4149725"/>
            <a:ext cx="1296987" cy="647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88" name="Oval 24"/>
          <p:cNvSpPr>
            <a:spLocks noChangeArrowheads="1"/>
          </p:cNvSpPr>
          <p:nvPr/>
        </p:nvSpPr>
        <p:spPr bwMode="auto">
          <a:xfrm>
            <a:off x="5076825" y="6092825"/>
            <a:ext cx="1655763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89" name="Oval 25"/>
          <p:cNvSpPr>
            <a:spLocks noChangeArrowheads="1"/>
          </p:cNvSpPr>
          <p:nvPr/>
        </p:nvSpPr>
        <p:spPr bwMode="auto">
          <a:xfrm>
            <a:off x="3563938" y="2781300"/>
            <a:ext cx="1295400" cy="7191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90" name="Text Box 27"/>
          <p:cNvSpPr txBox="1">
            <a:spLocks noChangeArrowheads="1"/>
          </p:cNvSpPr>
          <p:nvPr/>
        </p:nvSpPr>
        <p:spPr bwMode="auto">
          <a:xfrm>
            <a:off x="6300788" y="4581525"/>
            <a:ext cx="1100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66"/>
                </a:solidFill>
              </a:rPr>
              <a:t>Niue</a:t>
            </a:r>
          </a:p>
        </p:txBody>
      </p:sp>
      <p:sp>
        <p:nvSpPr>
          <p:cNvPr id="58391" name="Text Box 28"/>
          <p:cNvSpPr txBox="1">
            <a:spLocks noChangeArrowheads="1"/>
          </p:cNvSpPr>
          <p:nvPr/>
        </p:nvSpPr>
        <p:spPr bwMode="auto">
          <a:xfrm>
            <a:off x="5940425" y="3644900"/>
            <a:ext cx="1100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66"/>
                </a:solidFill>
              </a:rPr>
              <a:t>Tokelau</a:t>
            </a:r>
          </a:p>
        </p:txBody>
      </p:sp>
      <p:sp>
        <p:nvSpPr>
          <p:cNvPr id="58392" name="Oval 29"/>
          <p:cNvSpPr>
            <a:spLocks noChangeArrowheads="1"/>
          </p:cNvSpPr>
          <p:nvPr/>
        </p:nvSpPr>
        <p:spPr bwMode="auto">
          <a:xfrm>
            <a:off x="6227763" y="4581525"/>
            <a:ext cx="790575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8393" name="Oval 30"/>
          <p:cNvSpPr>
            <a:spLocks noChangeArrowheads="1"/>
          </p:cNvSpPr>
          <p:nvPr/>
        </p:nvSpPr>
        <p:spPr bwMode="auto">
          <a:xfrm>
            <a:off x="5940425" y="3573463"/>
            <a:ext cx="1008063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252413" y="4107089"/>
            <a:ext cx="1295400" cy="77039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2630261" y="3810794"/>
            <a:ext cx="1436913" cy="647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198563" y="5259387"/>
            <a:ext cx="1295400" cy="647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8037513" y="3609181"/>
            <a:ext cx="1584325" cy="5746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2807770" y="4930336"/>
            <a:ext cx="1436913" cy="647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0301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3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2" grpId="0" animBg="1"/>
      <p:bldP spid="58383" grpId="0" animBg="1"/>
      <p:bldP spid="58384" grpId="0" animBg="1"/>
      <p:bldP spid="58385" grpId="0" animBg="1"/>
      <p:bldP spid="58386" grpId="0" animBg="1"/>
      <p:bldP spid="58387" grpId="0" animBg="1"/>
      <p:bldP spid="58388" grpId="0" animBg="1"/>
      <p:bldP spid="58389" grpId="0" animBg="1"/>
      <p:bldP spid="58392" grpId="0" animBg="1"/>
      <p:bldP spid="58393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5065" y="1766244"/>
            <a:ext cx="7073660" cy="48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1730" y="319626"/>
            <a:ext cx="4895850" cy="1368425"/>
          </a:xfrm>
        </p:spPr>
        <p:txBody>
          <a:bodyPr/>
          <a:lstStyle/>
          <a:p>
            <a:pPr eaLnBrk="1" hangingPunct="1"/>
            <a:r>
              <a:rPr lang="en-AU" sz="36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Estcourt</a:t>
            </a:r>
            <a: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House 1894 </a:t>
            </a:r>
            <a:b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Adelaide, Australia</a:t>
            </a:r>
          </a:p>
        </p:txBody>
      </p:sp>
    </p:spTree>
    <p:extLst>
      <p:ext uri="{BB962C8B-B14F-4D97-AF65-F5344CB8AC3E}">
        <p14:creationId xmlns:p14="http://schemas.microsoft.com/office/powerpoint/2010/main" val="4242701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00" y="0"/>
            <a:ext cx="50570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22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3808"/>
            <a:ext cx="4042662" cy="1195532"/>
          </a:xfrm>
        </p:spPr>
        <p:txBody>
          <a:bodyPr/>
          <a:lstStyle/>
          <a:p>
            <a:pPr eaLnBrk="1" hangingPunct="1"/>
            <a: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Irvington House  </a:t>
            </a:r>
            <a:b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AU" sz="28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York USA</a:t>
            </a: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3178" y="64406"/>
            <a:ext cx="5520822" cy="456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9568" y="5149119"/>
            <a:ext cx="5517462" cy="1214785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952" y="3828021"/>
            <a:ext cx="2962157" cy="1080616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15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x.images-amazon.com/images/I/41P6WBQ291L._SY34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82" y="526212"/>
            <a:ext cx="3980250" cy="612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36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7817" y="1014663"/>
            <a:ext cx="11969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899" y="4821853"/>
            <a:ext cx="1230312" cy="129698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708" y="594474"/>
            <a:ext cx="111442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4170" y="4352930"/>
            <a:ext cx="1289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298064" y="2075185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AU" dirty="0">
                <a:solidFill>
                  <a:schemeClr val="bg1"/>
                </a:solidFill>
                <a:ea typeface="MS PGothic" pitchFamily="34" charset="-128"/>
              </a:rPr>
              <a:t>Mozart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473429" y="2136319"/>
            <a:ext cx="14303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AU" dirty="0">
                <a:solidFill>
                  <a:schemeClr val="bg1"/>
                </a:solidFill>
                <a:ea typeface="MS PGothic" pitchFamily="34" charset="-128"/>
              </a:rPr>
              <a:t>Christopher Columbus</a:t>
            </a: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4870279" y="2493021"/>
            <a:ext cx="1079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AU" dirty="0">
                <a:solidFill>
                  <a:schemeClr val="bg1"/>
                </a:solidFill>
                <a:ea typeface="MS PGothic" pitchFamily="34" charset="-128"/>
              </a:rPr>
              <a:t>Lou Costello</a:t>
            </a:r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6111181" y="2871597"/>
            <a:ext cx="1479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AU" dirty="0">
                <a:solidFill>
                  <a:schemeClr val="bg1"/>
                </a:solidFill>
                <a:ea typeface="MS PGothic" pitchFamily="34" charset="-128"/>
              </a:rPr>
              <a:t>Bobby Darin</a:t>
            </a:r>
            <a:endParaRPr lang="en-AU" sz="16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5615607" y="5616153"/>
            <a:ext cx="1079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AU" dirty="0">
                <a:solidFill>
                  <a:schemeClr val="bg1"/>
                </a:solidFill>
                <a:ea typeface="MS PGothic" pitchFamily="34" charset="-128"/>
              </a:rPr>
              <a:t>Princess Astrid</a:t>
            </a:r>
            <a:endParaRPr lang="en-AU" sz="16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7596336" y="6123176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AU">
                <a:solidFill>
                  <a:schemeClr val="bg1"/>
                </a:solidFill>
                <a:ea typeface="MS PGothic" pitchFamily="34" charset="-128"/>
              </a:rPr>
              <a:t>Kevin 07</a:t>
            </a:r>
            <a:endParaRPr lang="en-AU" sz="160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21518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181" y="1435542"/>
            <a:ext cx="14795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6492" y="636062"/>
            <a:ext cx="12080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Text Box 22"/>
          <p:cNvSpPr txBox="1">
            <a:spLocks noChangeArrowheads="1"/>
          </p:cNvSpPr>
          <p:nvPr/>
        </p:nvSpPr>
        <p:spPr bwMode="auto">
          <a:xfrm>
            <a:off x="7665692" y="2188210"/>
            <a:ext cx="1258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AU" dirty="0">
                <a:solidFill>
                  <a:schemeClr val="bg1"/>
                </a:solidFill>
                <a:ea typeface="MS PGothic" pitchFamily="34" charset="-128"/>
              </a:rPr>
              <a:t>Joseph Pilates</a:t>
            </a:r>
            <a:endParaRPr lang="en-AU" sz="1600" dirty="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21529" name="Picture 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40234" y="4137290"/>
            <a:ext cx="157321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0" name="Text Box 28"/>
          <p:cNvSpPr txBox="1">
            <a:spLocks noChangeArrowheads="1"/>
          </p:cNvSpPr>
          <p:nvPr/>
        </p:nvSpPr>
        <p:spPr bwMode="auto">
          <a:xfrm>
            <a:off x="3811672" y="5257638"/>
            <a:ext cx="1512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AU" dirty="0">
                <a:solidFill>
                  <a:schemeClr val="bg1"/>
                </a:solidFill>
                <a:ea typeface="MS PGothic" pitchFamily="34" charset="-128"/>
              </a:rPr>
              <a:t>Patsy Cline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3429" y="1154296"/>
            <a:ext cx="1430386" cy="1069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5383" y="955462"/>
            <a:ext cx="1645144" cy="1104275"/>
          </a:xfrm>
          <a:prstGeom prst="rect">
            <a:avLst/>
          </a:prstGeom>
        </p:spPr>
      </p:pic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3126505" y="2027560"/>
            <a:ext cx="14303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AU" dirty="0">
                <a:solidFill>
                  <a:schemeClr val="bg1"/>
                </a:solidFill>
                <a:ea typeface="MS PGothic" pitchFamily="34" charset="-128"/>
              </a:rPr>
              <a:t>Andy Warhol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914" y="3592637"/>
            <a:ext cx="1977822" cy="1075441"/>
          </a:xfrm>
          <a:prstGeom prst="rect">
            <a:avLst/>
          </a:prstGeom>
        </p:spPr>
      </p:pic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37436" y="4668078"/>
            <a:ext cx="1958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AU" dirty="0">
                <a:solidFill>
                  <a:schemeClr val="bg1"/>
                </a:solidFill>
                <a:ea typeface="MS PGothic" pitchFamily="34" charset="-128"/>
              </a:rPr>
              <a:t>Robert Burns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7468" y="3720003"/>
            <a:ext cx="1194575" cy="1896150"/>
          </a:xfrm>
          <a:prstGeom prst="rect">
            <a:avLst/>
          </a:prstGeom>
        </p:spPr>
      </p:pic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985605" y="5616153"/>
            <a:ext cx="1958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AU" dirty="0">
                <a:solidFill>
                  <a:schemeClr val="bg1"/>
                </a:solidFill>
                <a:ea typeface="MS PGothic" pitchFamily="34" charset="-128"/>
              </a:rPr>
              <a:t>Donald Sutherland</a:t>
            </a:r>
          </a:p>
        </p:txBody>
      </p:sp>
    </p:spTree>
    <p:extLst>
      <p:ext uri="{BB962C8B-B14F-4D97-AF65-F5344CB8AC3E}">
        <p14:creationId xmlns:p14="http://schemas.microsoft.com/office/powerpoint/2010/main" val="422115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enver Post, March 17, 19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8953"/>
            <a:ext cx="7258050" cy="539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3050" y="369242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</a:rPr>
              <a:t>1957</a:t>
            </a:r>
            <a:r>
              <a:rPr lang="en-AU" dirty="0">
                <a:solidFill>
                  <a:schemeClr val="bg1"/>
                </a:solidFill>
              </a:rPr>
              <a:t> (pre-antibiotic era)</a:t>
            </a:r>
          </a:p>
        </p:txBody>
      </p:sp>
    </p:spTree>
    <p:extLst>
      <p:ext uri="{BB962C8B-B14F-4D97-AF65-F5344CB8AC3E}">
        <p14:creationId xmlns:p14="http://schemas.microsoft.com/office/powerpoint/2010/main" val="405485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mja.com.au/sites/default/files/issues/192_10_170510/han10150_f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55" y="0"/>
            <a:ext cx="4414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83226" y="416867"/>
            <a:ext cx="160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</a:rPr>
              <a:t>TODAY …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16/02/12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ECA05A-1778-4959-B79C-604B4AA9761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AutoShape 2" descr="data:image/jpeg;base64,/9j/4AAQSkZJRgABAQAAAQABAAD/2wCEAAkGBxQTEhUUEhQWFRQXGRwaGBgXGBsaHBsdGB0aGhgaHRgcHyggHBslHBgaIjEiJSkrLi4uGh8zODMsNygtLisBCgoKDg0OGxAQGzQkICQsLCwsLywwLCwsLCwsLCwsLCwsLCwsLCwsLCwsLCwsLCwsLCwsLCwsLCwsLCwsLCwsLP/AABEIAKgBKwMBIgACEQEDEQH/xAAbAAACAgMBAAAAAAAAAAAAAAADBAIFAAEGB//EAEAQAAECBAQEBAQFAwIEBwEAAAECEQADITEEEkFRBSJhcROBkfAGMqGxFEJSwdEjYuEV8QdyorIzU4KSwtLyFv/EABkBAAMBAQEAAAAAAAAAAAAAAAECAwAEBf/EACoRAAICAgICAQQCAQUAAAAAAAABAhEDIRIxE0EiBBRRYTJxsUJSgZGh/9oADAMBAAIRAxEAPwCMniQSopWqj8tC/atodm4inKkv1ZoAUpNcoPVrxFaUhsq8tdmB6Ujn0X30TQlS5dQQoihayrOBtaxEFUkmXlUxUzOz/wCXgEvEglkqfv0v5RMKB23ABhbHUUDw03MCkOCHSQO2gYQ0MxUCA7XNvfnG6/pDeZjQmKPKB6XjWHiFc3NPr6tEZK0rDulSCKG49XLwES1VcnzPqI1KwwDZQwFwCG+0YzHAlIF3PYQLF44BFQG7GnpA5yUpqSA39xpqXby9YyXLBDgitb++9d4xtEJSQzVA0Z//AJExGUCil+rgeVAIMsJCgly5sw/eI5UuRmFLuQ47wNmTivZAYoNVhXQvG1z6HKmos4vsYdTLlBgwJ0r6tASNrRgp2AlzlAAqYHUgMPvEpXE10IVStid6ROYj+68ITpKUl3JDMwbe7HaMmaSa9D/+oqsXJ0dKS3dxWsGTxBDhJSkrZ2Dpp5H6Qpg5WVPzKJuHIcPpQQdIFzmJtf3rBYmxn8UgWQR2P8iJCcndY7pEJhKQ9TXdT/bSMXLGpb1J+kChk0FxuLCACklbqApys+pcM0GThw5IYvdlA2tFUqUlQIbNVi9Q9KGCyABRraCn7RjaHVylahqv7MSFdYWkz2fKVFzoqzAOBX28GGOUbJzCnzM7a138oFA5I2et+ggiF0/ao+8GRMlroXQfIj6GNzcAQCQcw3r/ADGDdixmDVVekZ4w96wvhcOUDKplM7GhJBOp92hhL1pTsO3eMazYmjaIzJg2jZPWkCMzeANoIVD192jUgACn1aBBb6GN5r/uY2w6GAvtEQp7ftAFTBWqaD0e14WVxBAVlzVdm6xkhW0WAMbUo0oOsKlR9vGpcypdTbNGMOmUDqIiB1Hp/mFETU/rJbv6QvO4jLSSCqo6RqNaFjJJaz9Y1KUCVJBLi7u1diaHytAE3C6GwFP57wTw1KsB5XigvEPKkBN1B96CJeIl7sOmsKqTmUEksRVwWt2Ie1RElljU/vAsKgGROSCTLJUofqFOtzV4PNmvZklun1LEtCBnkXoIEmep1ZgGflI1H3gNjxx+g2LxeVaQpik3JLAdGIvTSDpnpSAAmhOn3O8A8dg9AHa0FQhyGv8Az2p5XgWM4JdskspJcpBTRw2oLi5r2g00od0pYO7AsPQCBfhiKEOfT6EwOZLUCKUO8bkzKERkzUu7N5xH8SBUMCYHnQL/AMftG1rSbpp2H8QvJjLHH8A8LxdKyrQpLMaHuNYbRiSofMKe9Q8UYxCvEZMp0PdQZx3NHizOK2YdqRmzRgn0NoklZACSok0Z3J6AQJSAxcBtj79vAPxOoFYj+IPQeQhbRRY5DaCAGFANBQeQEQXjEpD3Tpf70pCilveIhUDkN9vY1OxCqZdxoGI8yIIMX5dmhHNGZ43NjfbxJzcYQsK7ipURpVkipp1gsmaUKKkkc13zEnapLfSF/EjecwebFX00LHDiSbmhLkMG+vWJfjVCiSdL/XWECqMeNyYXggWgxhqXvp7EFkcRIsQD2Ld+jxSSpjj3+0FCCYPIm8EX7OiRxOUuixXcD28EVh3Dy+YdP/qY5sEBQrzMWD3GtIekYhQNC3WNZJ4t6CKxJTeWoOSKnbXoIQm8VbOyCSK1UDf9ou0YwKpMAUN7GJYzgSFgfpNdvUw6ok00UysaoJfwitw5AUlP/cWhniqAlSTIWV5dnF+4Boe9oNMlyJTAJMwjY0/zCBxc5WYZUFNSkZQADYCujPBv9G43RqbiFlJoCf7eY0sNaxRzJSyvMqWtRNeYNVqAA32josCpSUjPRX5spYeoIP1hbGlYZSVkkAjmUVX/AOZ/SGg4rtgywk6pFkriOHRh6ySZrFiqYUl6bIytS3eKCZjFpllS+VKjQu4Y7G37wzx0rxEuUlBZaCagICWIGYZUIBNdywfWK9fB5plJlrnrKHKsivlCjfKMzb1YG8M6ZH5L0S4bieai0qJexJPWloFj5aiskoKrVY7CGOGcK8E5kqZRo6QAd7/tDn4ROrqOpMwufrC0kPybVVQnOnhKSwo21BvaKfCY/NMTzBIJFVKDF6BID3MdZMnMWKQ7NS38CAI4ZhhzCSjNuUpfs6nMFV7BJNu0WOG+ECBmTicPzVbxUlifyuA3ShMLzfhzErUBKCV1Kc4U6AQauuwb12EVmOw6XAUiX4R/VlJY3AAAa7NEpi8MsBzm1BKRT1Liwg/H8G5TqrLib8FY1JaaZGSwKZhBJv8AnCfRy7GKDiUw4c/1HarZcpBq2huLRa4fhQnKdIQonlzZUh2GY3Nh81NosEY5UjDzJP4pCiLr8dSpiBTlSpBORPL8rgXhuKfSF5zj7Oew2ICkJWsLCVk5CxALbPR43xGUSlpZIA3UATCk6UlUsTvxKlkKDrVMzrBL3zOwpruN4CrjPMB4gJJ5XZzplAArXpCOKvSG8rqpMsxj1KTkQWWAKqQSGo9XFSN/rC2LmL8RJBOXUAEua+mkQkTSpQTMSuXMJYJJUgHYsWoesPKkHMoKCnSWIAdjVwS9+kTkmn0deJxa7FlpUfzEdgH6XgyX3J7xipZSoghV9Q1O2kYFfvEjsVdkJksKbMAWs4Bbs8YkAWDRs6fWFpeIJWUlhtWvpG2G0n/YyVxrPAMXPEvK4JegaD5YFB5RurMeNgGMgUx3DW1r/iNRnKugwSN43mDtWIJiRGsajWyYMSmIISlWiiQKh6M7i4uIE5jDLB+ZuxaChZX6CARJx3iWGwhWWB0NSWFA7O1zaGJXDlCqshFaKKgLFqj18oKQkppdsV8XZhC+GxUwvme5Zw1NP5g6pNWSrN2B/cQeXwxTOtkjrf0jA+OpWLGpBZzpvD2Hwpo4AB1NPflBJExAfIyiLktTyiE2bmNSSfdowkp8uhjEYhMtP9IBUwMxUOUVDhrmj3jUziS1AZlP5N9NITKDoKdYkJKjtGsXguwilneBZz0MFTIPX0jPw5dubs0YOhdZIahvG5slRDJqo+2pDisJyvlUrpUH6xuRLUC5QoUbLQged3MMic5V0V08lMt1OA+hy+po8ETKUpAIUXIcOxIqUm53BEXEmcpBdCGdJSXD0V8xFQxp94hxSauajKlGTw6pAy85YAGYSXLVYGjly7BnVV2c8nJu6K3MEhioAk0CtezExJc9ILAKP/oF9fzb+xaKPHT5suelBy2B0trWlBHR/gZhqMpHeFdopFKSq/8Asr8Igl3SSfJq60DPGyuYlwwPdo3+MWByAN/ykfTyhVWOWDQBzcktDtexYtv4pCXEcSknmJKh+UafWIS8Ly5kITWozPXvsK6QLG4OYSSlLk7rypD1q1TFhJXOA51DsKD71g8kkZYW5bRZcK4lNkIUkpSrM3/mgBnsyg99dhBpnHVMco8MnVKwK2CqoUS23UxVTcXTmIHrC2CmqAYkk/qYMavQkv8ASE5st4U3TQXiPGJmJ/oElScwNEywss5qcgBvs9B1dnAASFlUoTUTGIJTNUgh7cqQ1P7gYqJ3CwpRNKmpU5fWwUN+sPokhIDFgBpaGeR+hIfTx6kJ8X4RiJ5dc1SlMBnmFSlEDdz31hzB8PygDMyku7lsxNCTU3YekHxayJK2SpwASdO7tFFxGco4cZFOu7vapel6bdI1yktiNRg3R0wmlJYFwKlm86G8YrGirpSfLejuOscvwrHKSk5kMCrlJYuxNq7CC4XGJM5RrnIoB6swf9O1IV4wrPdHRI8M/kI7K/mJS8LKP5pgetUggekVgxhZai7iwA91jXwzPXNnqRM5Qfkz0D1cZtdNNIygZ5tpFtP4aCn+nNSFaFSSwPUf5iUrhq25lIV/ykD6PFzguG5wtVClJbkJJVQWBY3LV2O0cvg+LpnKmS8wQUpJYuXZnReilA0cQVilLSRvuIxHv9NUoOlJINiC8DVw9aQaHrR4pZPE1yUiWktl1J3zGnnF/gcVOWApCiQf0qfyptWElGiuPLKSpAxgj1HlGfhOsWeSbLKpqznKgAJRD1FmaouXJpE/HllipOXMAQAQS5uKHS0LSGeWZSpw1cuZJIvWvpDCMCDcV99IrOHqCMZNUU0JIHLm11LigFbx0EriSSkHOA4cDI3qxvDONE45m/YvNTkoyqVZyPZhv8OgAKUSrpX7mKvHTzMBAo7Vy1p5xYYCbkQTMXmfe5P7QtqinCadg0YlKCoywkE6kc3Z9or5nFVrIy5aEBXLV9q2BhuZNQfmyeWaKiThioKCklTWOYgnpdgOt4MWvYuSEk1xLsMxLMTdgBERPAJI867dqQLhK5ZxKZc4pkyjQPMTmonMSMxfK9HtUa0jpPiZOAwSEgSZ8yYsEoEkkh3HzKfImqhU6bxVY20SeRJ1RzEziwy5goZdCNdYxeMKRmqAs3JIdxe/SKzik1JDiWouXIAKiTQ0FhaJTMQtMlpUsGYxyiYsuHNHyoSH6MO+sJqiijO2mi0lTiSecCtXUT7pCf4iYpZDqKR/YRUGwKhUdYnw9aykFcoJJ+YBr+SzT3SGJc4PYNv1hemHhyWyf4pTPZRHp0ArARPWzFvSt33gxm9BEPHOw9BGDxJDEK3P1iXj3JGY+94j+IV09BGjiVf7AfxGNxsxYlrPOgPvr6xZIx6AAIQTi17ke+kS/FL/AFqjWDgVBxbAeGJk2Xn8MzQmxcj5UkqKQQzkCpHcMLkrSCoVtRv8wCTNKQwJa7AxErUbv784MppvSHh9PxVNg8TxQJSGUnMfys7asNz9YnN4igSkrWsBaiQZQSMyUhuZQoUuC4SQDTSKqbw1SpudKA9GdTD0Tf1EW834aWZZXNQnmcqIISdv1O7ABn0hviuyLjNXTr+zPi3Col+GiXOM4TZfiJVkUkBIbLd3clVyGYXeE+BTc6QGPLQqUU32u+u0DwCpSSJUqh0BKjo+pgiZxC8vMWoAlCmvXmIygedYMmnpI2NOLUrv+h7ESnSSCXZ2FC40c00iulzpyRLaVzBeZdi7MQFVynakWvhln+5gUqYlXyl22MJGVDTxKT2xpfGcdiJU2Xi5+dCwAEES0MUqCgrklX5QPmapoaRRcL4fMluJmQoNgkKzPvmoPo9otJOVZZJBPfd6fQxkxaULSgqSkKD5ioauzXe1oaWSTEjixx2yn/0aUHUy1KrVSj6ABgPR6wf4NkgYnLiR4cjJmzFQzFVGl5tm16XrHUSsJLLAnMeg/ekRn+EAUplhVK6/URlkfvYZ4odxdAsdxCRPZGFwkyW9FTFrQBQpGbIFzCB7MIj4TxufMjClUsuRMzS1HLcfIsu9bGDSsaPwJwqJbTJilKUsli4WFJDKsMlHBaneOo+A+OT5Egy8SUKSFNKyKScqAPlJoCXfWlorzj7OXjJv8nNYnhEyT4aSFDNVazKWlKA7s5FSev1gWLxmHlpmLUorKKM6U5iztmNNx5a0jvuJ/FiDVIWo6JoO+4jkeLzxicxWqYlKkgeGlTZTqX1Jo77ClIlKUGzox+RegXD8Vh1pCpaEF63C/qKQXEcSUGCQw92AhXGyeZ8McqMo+dIJKg1SXOj2IekalZgAF8x1tfW1onL9HVBJ6aCYnGqoFuHpakVq8EoLzFRYOQABr128oeXKSo8yU5diHrWva31hsyTktaByoLxp/wAiv8r9fvEFIFGA8qefveHxKDVYe9ohlSl2F6n2YHJjcI/gVRKZ+8TKS0FLGNhQ29YA3KgABG0aKvdYacRoAbQyQjmI5A+Zhms7V7dommvsw4WjABptGMp/oXQFG1vSJIlqFqdbwwpQiHiDrBoXm2aCTrEskDKo0lcAGwpA3iJZ9frA3GoiKMQCHDNBBQylAiZCdISEyF5uNyzAhjXXaCgNUWyQBpGsyfZhIzOsQzxrDwGDIP5QB1IEFGFdn+9vIX9YWxvHSFIMuUkAE5g2YkEUodX6iGOGcfUmalU8nwxXw0IAeo+Y7CpYEP1FCUrFlcU/0DxmHRLTnWkgCgLKFWftHM4/iQUpJRRBJegBZmJPV4l8a/EuIxCpaFqySkqBSlyqtnK18xdy4JI9BHNy5+cKSkE5C5Ybu/8AEXjiRwTySZYYLGZFhaSlSndyPI/vTpD3/wDSrTmJyKGlK+TbftHMYHOZpBCiLAJSSAXawG27QrjFsSFFSatUMSL0A0h3BPsSMpx6Z0M7ix/WS9WJ9PWghzh/EwhTqOUKBDip5nA8qB+kclh8GqZUHKkMAVE1FrgOzHSOywXCMCp1YjETFqBCleFJmlKQGCRm8IuHUK0uBG4IXdiWLxIRV6buQL1r6esM8O4kUqDKTT5gx1t2AEXGOVwjwshVOKg2UIkrzlLOEpSpCUAFnzUPVo5/HqkFB8OXPQhNxMv3dNzTc3gSjSHjF9o67huNlzE1WErCmygKt+pyAGixkYNJSSmbLc7uOzPT0jzvC41UpExASoc5zTVgqSiuVxfMAA9AfOPUOHYjhaUATlTwsAOESpyw2UKSSpEjKCUlJIFA4ifibejoWVL+RXY0IlSlzfGlzAlWQhBclVKNaxd4V4LxIYmZ4SCygnNzEMwIB10cesU3HU5p06XJkzpeGLKklYKSoMHWygFVIU1gAwYERWcH4RPlzRMTkAVLJZcw8rFluJaVEnldg7AwPGtr2HyyTUl0ehY/h65ScyyhKTTNmHpFdw7DKKFeGmiVFJygXFzTeOe4/NR4aVSsR4ySSF+FmWlJuCVH5SXLA/pPVlvh/wCIpMrELecqXL+VKUpUSo2QGFA2vMGtrTeBpB+6+f6OtVJXYhQbcN9414StvpEJXxIUOpRmEE0Dnq1z6w/hfiozQoSUqVNFEoqSerCu/pEXBnQs8GIAHQE+UGwOIOYgmmoizk8RxCQSqXfRcpgNdnfzhGfxMhXOkB7BNAW3Nz2tW0Hh+TPNaQTFYZqiqT9IQnJIBLWi8T8SYdgPCpyh3OtyQ27dYtJWEws5IIOQkWffcQODRvMn0cgS2jwBeICan7x1OL+FVP8A05gIY38tfOKDHfCU0JyqQrI7kIJD63TB1ewNtrTEpWMCg4184mJ4jMLw1UpHhJKwm6wpSjmO6noTEZuGANSbP5bwGt6HjKKXyZNMx40pRDV96RtRSLkDZ9YmUP1+sBoZZI3oglXd4mBEEt5xhTGRnVk8pu8ZWIj3SMzB9oIHZiniKJZsfsKdKdomw/VGKIDOf4rBsV32QMvrAMRgEqKSXJSXDEj7GsdJw7hUidMUiXi5K8qRSWtK15vzOgfKkaXJfSDTfhMpBJn5hf5SmnkS5ivgn2kR+5xvTZzYTGNDfEOH+EplKodRX7wpkH/mf9MRdxdM6Y1NWheZKmJIBSsdWoO5gfMfmT61f0i6PGFpVmJFWBzM99Axg2J+IpSfmCFdk/vGon5e7OYHDQVErHiH+5iA2wFBBZmBSU5MoA2AAvWrCvnFxi+P4dyky25TzJ0psYJwTBBUt1y1lJqJnMcznYJyhrfMbQ3yoSMoN1RymJwJQwlAFR0zEDqSw2ADQM4OV801EoFxmqwfbNT3tE+J8QWictBHhpClBL8rgWbNehBpvEOASTjFqSJxTlD5QQFGrFlB+WotuNYrurZzfFy4xCT8CS2Rgk1J2GwGtG2AjcnB5UMZkwmr5lFXoPtHQYXhQJKELStSAHAXmV5l70gGI4NOd8pAG1SfowifNnRLFGtCsyaqYkApKUpoAyUaM/LzE9VVqYHOl8tNKv8Aw1TDE6UtuZLAbxWYrHBKlgEHsabNAtyKSUMcafs3+KQeVaglBoQopDnav2EOfhksyTUB2zX2GrDrHLrml2DZjRNPepgUvGTPESEAkk6VoNvURXxv0zijmiu42P47FBKuamUPy8wDBiLB94FiMUcpUlK1FswKQR2a30s0NkoTPBmE5c2YsHJAItUOQait7xW47iyksuQuYhSnUlwQQEA5iS9FGv6t6OIoo6IS3Jl/g0qnSAmZnCSBmEyhKk/npUdASTe7wph+GyDM/qoCiCyXdiKlimgP1+kdd8MKkSZCZ/FfEmzpicyEzJCvDAIBZS0hQK2L8zM9qAwl8SY3h8xQOEkkFSyUTZYmJDIcZQJhKASQalKdg94HF72V5pVrr/k5/i84vkdgBQCwelB6iKnABSCVAtMJcEUIANLtu8dvgPhGdxBbSQZMumeavnGxAIygmlq6dTCnxF/w0VhA5xcteRL5WmSypycqR8yXdyz2TVhBgqQk3bsPg/izFT5SkpmYdYbmUUTEKtplWUqfy1hZPEJy0885RABZKZKEAA/lBZyHepraKzAzlJUStYSksA9XJdw4IY+ruIskTQCSpWh9LDyhJTZXHCLjdkBxBASghBJtlDCugH3tFhgMXMU+aUUHqsH+DZvWOewGITLmlSyGAZJUQKnqalwbjrFxL4i9ZawdHyBQcaMqhaJzRfDJQTbZcpXOUDkEw6Oh6eYjk+M/GOMWFSVLWAksw5VUJAc3fp62i9kfEmOQAlM7DTKWVIKQDt/TVbrHK8bxSxOVNn5UlRciUlWQE7E1d61isIxXuyGXK8m0qLjA/GM+X4i8SBNT4YQM7FIbUJa7t3rFnwbjMibKJmIBmSkKJXbMsvkQAzBjy620ePPcZjiSlKV1WwHLSqmJPptHrvCeG4DAy0Ix83xMySZijInBD6BKpfKhKRvzEl3FAGcEycZNHm83GFVnBcmoO7W0feHOA45SpstAYEjIEqLVvYEhqitbxbfGP4KbNSOHJzJZSgoKmMpkuQBMo4IoRRwRe1D8JpmGd40vwkhFQqaoISnOmqnL5lWSyQTzCwrG4qgRT5WdpisOqXVbh94GJYAzKJrYGjPRvpGTeMrmS2nIQVMajO3kAM1SBoDFvwrEInS0mYgBbVygt5EufPWOaqVnfLk2U82Up3em37iAiU2YkEqLa0S2w6x0kzhUs/KW7wpO4MqpS3lAGi0UyJgNmgUiXMYha0mtClGX6EmDf6NNTNKiRl/TUe/rE0YRbl2LmlLDaA1XQ8cnL+SJ8PSgOVykKILBZAdixYOLONOkKTeJrmLVLE+cEB2CQoXzuPGKXZyGZVMoAhhM/mKaOnSgt9YnMnKIvT7+cMpyiuyTxwnK0jUiR4Y5UmuqlFTtc1JrWCZVf2+ogCpx9gezEc4/u9f8RJ72zpjaVIQTMBYUI7PAeKTFs8sZlUvZh/iIYHhi0sJkwKFgMgSA2ruSSYsUSkpq4LaF28yGilU9EpSjKNNbKeXhHnvicnhn/wAQSzmBSzEZh5PlYtq8d1g/+IgkKVLkSJKUFjLBMxJUGYCrhOVvlcUIYXjmggGz+9I2vDhrjtFI5WiD+nUtuX/gT4q4vNnr8WYsFTNynKliGUkXKUOTfzeOVkpWjOUknOwJF1OkEigehJH/AKdovlSgzFNDvWNrlJUClQoaEftA8r9jL6RPaZnwN8PzFTVTVTpUuVKzKWoKCVqoD4bqokFg6mLDq0enycNgfA8X8YCkJcmXOlzBRgQkhLq5iBQXIjzbD/005ZToBuEkBJDWKQOa5uYIcTMyFAUfDszBhUFqClQPSD5I+1Zl9PO/i6RW/FePM51grCEu2Y2SWKSWao1O/lHGTcdmBCXyhqgXdqAbvHbzk7sB1FPvDM7ES5awhAQsZQXKMuY/mYKckDeDCeuiebBUuzj/AIX4POxWIJlJCZIBzzZ2bIhD0qKk1CQKkk+Y6rifwtPwRR4mVJUwE3mycwKiXUAaAG6R60i1wXHzJlTESErlmYCMyCUFJIYKDUoagEfeKzjGLVNQAqZjJp/KZ2ITMSl78vgIL2DuKjXWvNNbOdwfo5ucVDNnnGbWiikJs7MLj1pBPh/GZF5hMQUkACilFyWrlDgt/wBwdtFsJLVMnokJlmbOmLASi4uxzFrAAknQO8dhx3g+Fw81UtU1ctUvTwQnYOkBXy5SSKuWFBGp0LftgzMXNcBaX3YBR8ydzGSMDMluGJSQXKjmL9tvMNHNYyeACMxyAvmAAJNzSr1t5do7LhvHgpLKT8tKgt62eISi4nThcZ6aE5MtSAMhmSy7vKmLlF2vyq+73hfiGIUVpVicRMKflzzVKmKGtKVG7bWJi7xc8KUjKABV1UYd36WiWJwyAjPLU57gu+zUeApvRWePHT0VfAeFcLUVHGYiX4kvOlMsnwjnBZ8yiiWoA8wAURW+ka4wrCDxJaQV5S3ipmA0NiAAQQ2xdwekWMzDrIblU3SpcVZjaKz/AE+WkFkBJclmJqb3MVWVe0c/glLoAngWGWUKVnWUoygzCkgsSXJSACeZqjQXizWsUAboAlo3waWhJSJiEqDsQVFIHmC/u0dTxLiicNh/Fw8qUtQYGUiahCy4u6XzpzU5g+raBGufssm8X5ZyZHSBT5SFNnSC1swBbs8bnfEXEZzf05EmWasUldOpJyk9gIMnDqVcBStwD9nic4cfZ0Y83P8A0gJMlCPlCR2A3zfck9zDOF4pMlkFMxQqC2YsTeosrsYLisCtEmYvIHCSQLny96RQ8G4fPmpJCFFIAObRJJuSQxArQV2EaMXITLnUNJFvxTEqmlU2ZUhOgADB/vFaviCUSUTAHCnF2AKbh92L9iI6bjHB8RNw6QiWM1CWID0II5ma76Ryc74axqAR+FnUcvlzA7ZQkqL+UVWJvcjnyfUVrHpFtI4phQpmWosDbUtytd6x6BwrgC1gJUFSXTmfKkpD0CC6grPqaMHZ3jwXDT5gmhJkTFKSU8oCkFxfMSAzFr/aO5x81OIKVT5KSoAgVUlSXZ6yyAbD0pBcYxewRnlyLR23xBwI4WXnVisxPyoyMT/1ab9t445XxCUk5ZhU1qEP1Y6QjLwEsGYtKvDGQDnmLUGSSaBRUpz3amlYoZs9M0hAmy0lTgEnUs4Fb102hai9oZyyxai+zvEfEhDBRSd39YhiviKXnQnIKkZiDoaUbahi+wSsBhCg4yZJKvDZa/BmBSlls1QMqZbMAlno+8I/FfEeDz5apmHadPoxlqmpyAnLmNQmmYsCC50vDLGquxZZX1VEcsiYCAoebH7xWcWXKkZUqWKigF2GtYp8XMIJ8MkMdC/33Ec3xHiSioErL9dOlO33hFBsMsqS12NcVxy1TT4ZOQlkh3oA9f5gaJqwOaYQdnMU44plL7+2pXaGArPzBmOyCbUuLml4pwObk3s7dJc2J97xtRIuD2cXakQROHbzrDFCe+/+0c1HqtvtIVQrMrKAT1AYWt9x5QaWGqKeX7wwktpTy92ERmzKcxZN1UctXMR1AeDxt6F8jjHashQ1Ln6j/wBsbWUZgkhyegYU/NWnYV6QFc0Zv6TFDvnI0qzDezxOYWDqr3D/AFEZ2u9mi4S60TMqlEnuB9oWVIAr/vrrs8HlqaxIHqKRIl2cmn6SzwvJex3jktrYKVKBHMGb19IEZYJo58ofXPRR0qIGgJf1JrEEpSr8pDHVYfXQaef+DX4F8lbaK+dLIdThKUh1Pau7xpDKDpIY2IsYcnSwsGqTWoUQbVDjuxeF5RdiGY2YU8oz0hoOMnv/ACD4bLRh5gWiWjOAcpyvQhjpS/nHJcdmZFrKkgkkHlcXJLtpuxpdo7BQensdRCuO4UiaAFJB6gkHtS/nD48u9kc/0v8AsRwKp6VfMspAc0GYnahLfWPVP+GHwjImYcYlaZoE2YpPiFcpOVCWBUc1WKswAS9U9opZXApSGyyZdGvU06kGLmZiJqpPglKfDIYpZJdi7VTv94t5os51gyR6/wAHc4v4Q4YmWpU3EOhIzKeZLIAS5dmbSPNsFxITkBSQUBuUFlCoBDUqQKbO4rDA4ZJADSpL3IMmWzhwNK0Oo184ErAnMGWEoH5RrtUGmlInOcWvidOLHkT+W/0H4bOVLNFEjV6lV7k6asAItzxNJugPFX4YBpqW99IItB0b1iLbZ0cYR0NS8SlT50Do33fr0ir4tiJYPIFOlywuqiaX3f1gwfr784FNQDcG4tQ9Ki/aNGW9gyYrWmWkjGSGSoSjVjzC1rufPyg83iSm/phKfr/D6RTofY0027iCeORTLWFbHWNNfkPjMUsg5nL6eZ/ah6H0UwU+YgEjF4xBNAhS86A2ozv77w3KzKbrGsTKdJqNntv/ABFITkujnzQxvTISuNY+Wkn8ZLmMHHiYcA1YprLIuC+vpFfiZmJnl8Vip80V/pyz4MvsQiqh1LGHMNKWRXICKFh+6g9m0ia11uADZ6/sKxR5sj1YkcGBfKhJGHytl5QNHJ8nUSYOgGGChWjEdPf7RpUtYumIO32dUHjWlohlBuIhKwSUsUJSm9wNa02rWJFR1Hv1jSZoOkBNoeUYyAzMHMVNz+MBarObDrS0M4hBILLJLUzO3mAaxgI2iaWgubYkcMY3+znp0qcCAySwbMkMNvlL6Ry/FF5ZmQqLpLFjZ9ADU1N7U6x6RkTC2NwUuaAJiQsCzgFu0Vhmp7OfN9LyXxOI+DiE46WSJqhKUFZZISVKyEcqlFScqTqa7MXjpvibDTp2KnTErlAKU4FadAwZhYHYQ9KwstIypSACXPKLxskbfQw0s7fQkfo4r+TCYXDIlklEsJJuQAD6wdS2ckP9YiDpvvGFBdtQ9Gr6B4lZXj6CO+31/wBogQ2o1DE709KxtKRUlSiT1LDen8RpMo7VPSgs7awSdfkxS+33jFqfSm8Fd6hx5Od9df2aMZ//AM6HSNQ3KvQHPWlC1HuwNaajvGvCWVpyswuWDUs7U29YJl1DH1c6RORKytlShLF2eoDuwNNn84KSEcpEJCXNdX1A8mehjJuV/mS3Uf7g616QzMSpWpu5ez6sNKN/EIYkTHBSEvcuSzC5sXNDo16iNwQPNOxpGGLflOzB79rRBUq4cP0CS3fb1jSE5gCU0tYVbc70t0ESGICnyB7hgkEXY6uraAoXsd5ZJ8WzSMOWDqq3SvV7dYkhFNSfpX09YIMMlw6Xu7ADSw209YFKwoYuEpHSjdza/wBxvTcAeZ1VmSkOGUCF1sXH2eJDBF65sun8tGKkJKQGVtdtKu1Wb7xORMCAAkMB/cTqeVyadO8big+WfoGMIDykEvsQD3rp5Q3KORJCU5AQUkghRZmua/v6QIrqT/geoajfb0MZgqBUV9aO3qT5wVSEnybALw4YgEk9SaDSgpXeERMShTZc52SFHVrpHaLF07MLWLhwGo52f+Y2gJHZtB2f6t6mCqFk5gJ5U4eWGY/WxJ2EDUgkOUhmf54bEx6ZS2tC1em7npEvwwcliau+otp6esLQ6yNIr5WWgLp6j970g8vCXHzNrZ/I1g+etgW3Gw/j94yYkmgSL0Dt1qRr0jcUxvLNewKpAD1sa7dK+kamSABQu3VqUr6kesEly1m4LMbqN9wBdv4jfgquFHetSDVursL9I3FA8svbFfCo5Pk9a2o7wA4VS1oYpKA+ZJSSo7ZTYVOsNAt85RXRidanlBA1jSWDhmGwOtWYavttAaodTtUVslazMUhZli5SkFWZgaEv30F4YnZkhkpz6sFsA7tenpvDqUzOUAZc1AVEJv1LAdzEJHh2XmBBZjS4LfWN70huetsUwecpDpyl7ABQFaVaptWJyeG5eYav33NIsE4oM4qnVhtY3+8SWuXYMmh0LHYAgUO3WDxJvLXoSRhiWYHvvG0oyg3bXY926w/KUfzF9Q7UDbl3p9YlmqAwdi+ZyxYVLU6sH/eBxCs7eqK0YYkWPXSIrwx6j3pFpn1fTQD0o7bRFKgDdzcmoNOpt2gcRvMyqSk7mkGCD7I/mLAAmnmLbHVrNvaChRFMyEtoW/iNxC/qH+CllqCvlV06Fjdn0aCM1yKdf27/AHjUZDMnBtpMhi57ByUpQPmJOVgfPeMwsxJYg8tnejFiPMiu7DrG4yHr42Tu5UECKB1PS9vZ6CJpVSl9KxkZCMokT8SzUI0JL0+1HiYXmd2HRgDoCQfUtGRkFAlHRCRyvVgCencs1aaVjd3BNi4Lmoo+1xp06xkZDeiVbF0zMq2YkXatHHTp94YlTBdxS9dexv7rGoyET3RfJBcVL2CKiKpSWN6/Rvr5gwQqNHKiKbHSgO3aMjIYhe6MQCT8rdADrSpoxvvo8TTJagJfQM3Y+94yMhSibokEZaOH7Oafw+vSIGWxcGlKGpHX/EZGRqBzZEzSHu19tetXiaJ5OlHufd70jIyFss4qicubcHmN2DG1an/OsSM89bUOo7M93bz9cjI1k6Vg8QtkE/MwtQ2D/LpTveIy1UCg7KsSCPmAu+oO+xjIyGegQ32EGLZswG1Tt9YgqcFj5Xbrl161fTWMjIXmyssUeHI0BUOSGFQC501NRVrbQYSUg8oBNqEvtR31/fvGRkHsm9LQSgDOapdgCdqO5fQN9oitDAZiXAIPL60Nt6D1jIyCxIbIFPkC4LCmgFqs/wDiJKkgk16WDMK6l7sKv5xqMgWU4oinDMSSSQKtuKszi/7QUyVAslQB1Aq21D1avWMjIKQkpM2qaouC1WYJq7NTUD6d4GE1VRsxDsXGvkNPQRkZAG12TUA71USaebBzpr9oiJaT+VPqrSm0ZGQeKByZ/9k="/>
          <p:cNvSpPr>
            <a:spLocks noChangeAspect="1" noChangeArrowheads="1"/>
          </p:cNvSpPr>
          <p:nvPr/>
        </p:nvSpPr>
        <p:spPr bwMode="auto">
          <a:xfrm>
            <a:off x="155575" y="-1668463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8" name="Picture 4" descr="http://resources2.news.com.au/images/2011/09/15/1226137/751146-pn-kiwirrkurra-comm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50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1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37" y="0"/>
            <a:ext cx="9127356" cy="729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Oval 5"/>
          <p:cNvSpPr>
            <a:spLocks noChangeArrowheads="1"/>
          </p:cNvSpPr>
          <p:nvPr/>
        </p:nvSpPr>
        <p:spPr bwMode="auto">
          <a:xfrm>
            <a:off x="3563888" y="116632"/>
            <a:ext cx="576064" cy="57606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0669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RH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</TotalTime>
  <Words>168</Words>
  <Application>Microsoft Office PowerPoint</Application>
  <PresentationFormat>On-screen Show (4:3)</PresentationFormat>
  <Paragraphs>71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RHD Theme</vt:lpstr>
      <vt:lpstr>PowerPoint Presentation</vt:lpstr>
      <vt:lpstr>Estcourt House 1894  Adelaide, Australia</vt:lpstr>
      <vt:lpstr>Irvington House   New York USA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</dc:creator>
  <cp:lastModifiedBy>Sean Rung</cp:lastModifiedBy>
  <cp:revision>289</cp:revision>
  <cp:lastPrinted>2017-03-27T06:17:26Z</cp:lastPrinted>
  <dcterms:created xsi:type="dcterms:W3CDTF">2012-02-14T02:21:34Z</dcterms:created>
  <dcterms:modified xsi:type="dcterms:W3CDTF">2020-05-13T04:42:00Z</dcterms:modified>
</cp:coreProperties>
</file>