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61" r:id="rId3"/>
    <p:sldId id="320" r:id="rId4"/>
    <p:sldId id="264" r:id="rId5"/>
    <p:sldId id="330" r:id="rId6"/>
    <p:sldId id="293" r:id="rId7"/>
    <p:sldId id="322" r:id="rId8"/>
    <p:sldId id="323" r:id="rId9"/>
    <p:sldId id="325" r:id="rId10"/>
    <p:sldId id="329" r:id="rId11"/>
    <p:sldId id="326" r:id="rId12"/>
    <p:sldId id="327" r:id="rId13"/>
    <p:sldId id="306" r:id="rId14"/>
    <p:sldId id="331" r:id="rId15"/>
    <p:sldId id="318" r:id="rId1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3" autoAdjust="0"/>
    <p:restoredTop sz="92161" autoAdjust="0"/>
  </p:normalViewPr>
  <p:slideViewPr>
    <p:cSldViewPr>
      <p:cViewPr>
        <p:scale>
          <a:sx n="88" d="100"/>
          <a:sy n="88" d="100"/>
        </p:scale>
        <p:origin x="-1253" y="-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528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90118-66F3-4C8B-ADD8-CADC1829953F}" type="datetimeFigureOut">
              <a:rPr lang="en-AU" smtClean="0"/>
              <a:t>29/03/2017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592263" y="508000"/>
            <a:ext cx="3827462" cy="2871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3478066"/>
            <a:ext cx="5438140" cy="57040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B1104-D8BA-475C-AD48-243676AAE52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66151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92263" y="508000"/>
            <a:ext cx="3827462" cy="28717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1104-D8BA-475C-AD48-243676AAE529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111052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16038" y="742950"/>
            <a:ext cx="3594100" cy="2695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AU" sz="1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1104-D8BA-475C-AD48-243676AAE529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581343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16038" y="742950"/>
            <a:ext cx="3594100" cy="2695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AU" sz="1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1104-D8BA-475C-AD48-243676AAE529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581343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5413" y="742950"/>
            <a:ext cx="3435350" cy="2578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1104-D8BA-475C-AD48-243676AAE529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82408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9350" y="820738"/>
            <a:ext cx="4167188" cy="31257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025265"/>
            <a:ext cx="5438140" cy="5156875"/>
          </a:xfrm>
        </p:spPr>
        <p:txBody>
          <a:bodyPr/>
          <a:lstStyle/>
          <a:p>
            <a:r>
              <a:rPr lang="en-AU" dirty="0" smtClean="0"/>
              <a:t>Working with people with CF comes</a:t>
            </a:r>
            <a:r>
              <a:rPr lang="en-AU" baseline="0" dirty="0" smtClean="0"/>
              <a:t> with many challenges, and many barriers to successful treatment.</a:t>
            </a:r>
          </a:p>
          <a:p>
            <a:endParaRPr lang="en-AU" baseline="0" dirty="0" smtClean="0"/>
          </a:p>
          <a:p>
            <a:r>
              <a:rPr lang="en-AU" dirty="0" smtClean="0"/>
              <a:t>As</a:t>
            </a:r>
            <a:r>
              <a:rPr lang="en-AU" baseline="0" dirty="0" smtClean="0"/>
              <a:t> a group they can :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dirty="0" smtClean="0"/>
              <a:t>Cynical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aseline="0" dirty="0" smtClean="0"/>
              <a:t>Be slow to trust and build relationships with health care providers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baseline="0" dirty="0" smtClean="0"/>
              <a:t>generally disengaged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 smtClean="0"/>
              <a:t>They experience pronounced treatment fatigue.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A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baseline="0" dirty="0" smtClean="0"/>
              <a:t>They take a long term view</a:t>
            </a:r>
            <a:r>
              <a:rPr lang="en-AU" dirty="0" smtClean="0"/>
              <a:t> - </a:t>
            </a:r>
            <a:r>
              <a:rPr lang="en-AU" baseline="0" dirty="0" smtClean="0"/>
              <a:t>staff changing every couple of years is seen as “switching all the time”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 smtClean="0"/>
          </a:p>
          <a:p>
            <a:r>
              <a:rPr lang="en-AU" b="1" dirty="0" smtClean="0"/>
              <a:t>Some</a:t>
            </a:r>
            <a:r>
              <a:rPr lang="en-AU" dirty="0" smtClean="0"/>
              <a:t> </a:t>
            </a:r>
            <a:r>
              <a:rPr lang="en-AU" dirty="0"/>
              <a:t>clients are institutionalised, passive and even dependent.  </a:t>
            </a:r>
            <a:endParaRPr lang="en-AU" dirty="0" smtClean="0"/>
          </a:p>
          <a:p>
            <a:pPr marL="171450" indent="-171450">
              <a:buFontTx/>
              <a:buChar char="-"/>
            </a:pPr>
            <a:r>
              <a:rPr lang="en-AU" dirty="0" smtClean="0"/>
              <a:t>Lack</a:t>
            </a:r>
            <a:r>
              <a:rPr lang="en-AU" baseline="0" dirty="0" smtClean="0"/>
              <a:t> </a:t>
            </a:r>
            <a:r>
              <a:rPr lang="en-AU" dirty="0" smtClean="0"/>
              <a:t>of </a:t>
            </a:r>
            <a:r>
              <a:rPr lang="en-AU" dirty="0"/>
              <a:t>personal </a:t>
            </a:r>
            <a:r>
              <a:rPr lang="en-AU" dirty="0" smtClean="0"/>
              <a:t>initiative</a:t>
            </a:r>
          </a:p>
          <a:p>
            <a:pPr marL="171450" indent="-171450">
              <a:buFontTx/>
              <a:buChar char="-"/>
            </a:pPr>
            <a:r>
              <a:rPr lang="en-AU" dirty="0" smtClean="0"/>
              <a:t>get </a:t>
            </a:r>
            <a:r>
              <a:rPr lang="en-AU" dirty="0"/>
              <a:t>used to everything </a:t>
            </a:r>
            <a:r>
              <a:rPr lang="en-AU" dirty="0" smtClean="0"/>
              <a:t>being done </a:t>
            </a:r>
            <a:r>
              <a:rPr lang="en-AU" dirty="0"/>
              <a:t>for </a:t>
            </a:r>
            <a:r>
              <a:rPr lang="en-AU" dirty="0" smtClean="0"/>
              <a:t>them</a:t>
            </a:r>
            <a:endParaRPr lang="en-AU" dirty="0"/>
          </a:p>
          <a:p>
            <a:endParaRPr lang="en-AU" dirty="0"/>
          </a:p>
          <a:p>
            <a:r>
              <a:rPr lang="en-AU" dirty="0" smtClean="0"/>
              <a:t>Resistant</a:t>
            </a:r>
            <a:r>
              <a:rPr lang="en-AU" baseline="0" dirty="0" smtClean="0"/>
              <a:t> to m</a:t>
            </a:r>
            <a:r>
              <a:rPr lang="en-AU" dirty="0" smtClean="0"/>
              <a:t>otivational interviewing</a:t>
            </a:r>
            <a:r>
              <a:rPr lang="en-AU" baseline="0" dirty="0" smtClean="0"/>
              <a:t> </a:t>
            </a:r>
          </a:p>
          <a:p>
            <a:pPr marL="171450" indent="-171450">
              <a:buFontTx/>
              <a:buChar char="-"/>
            </a:pPr>
            <a:r>
              <a:rPr lang="en-AU" baseline="0" dirty="0" smtClean="0"/>
              <a:t>promoted as the key to increasing adherence to treatment</a:t>
            </a:r>
          </a:p>
          <a:p>
            <a:pPr marL="171450" indent="-171450">
              <a:buFontTx/>
              <a:buChar char="-"/>
            </a:pPr>
            <a:r>
              <a:rPr lang="en-AU" baseline="0" dirty="0" smtClean="0"/>
              <a:t>Yet I’ve found very little success.  </a:t>
            </a:r>
          </a:p>
          <a:p>
            <a:pPr marL="171450" indent="-171450">
              <a:buFontTx/>
              <a:buChar char="-"/>
            </a:pPr>
            <a:r>
              <a:rPr lang="en-AU" baseline="0" dirty="0" smtClean="0"/>
              <a:t>They just see right through you – they nod their head, say yes, then do nothing. </a:t>
            </a:r>
            <a:endParaRPr lang="en-AU" dirty="0" smtClean="0"/>
          </a:p>
          <a:p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FCE78-90EF-4B46-B2FB-250C49EA8D1C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7645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41488" y="585788"/>
            <a:ext cx="3646487" cy="2735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aseline="0" dirty="0" smtClean="0"/>
              <a:t>Acceptance of risk of developing RHD would be a struggle for many patients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Those who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have lower levels of acceptance will: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Avoiding thinking about it</a:t>
            </a:r>
            <a:r>
              <a:rPr lang="en-AU" dirty="0" smtClean="0"/>
              <a:t>:</a:t>
            </a:r>
            <a:endParaRPr lang="en-AU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 would want to think about having a shortened lifespan, chronic ill-health, gradual decline, and the impact of this on them and their goals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will also avoid physical reminders, including treatments, and your clinic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AU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doing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so, they avoid 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feelings such as fear, hopelessness, sadness, regret, anger and frustration.  So there’s a pay-off.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Many seem to struggle most with acceptance during their adolescent years.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 seem to come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terms with it, but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others still don’t, well into adulthood.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AU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1104-D8BA-475C-AD48-243676AAE529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92526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7475" y="741363"/>
            <a:ext cx="3594100" cy="2697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aseline="0" dirty="0" smtClean="0"/>
              <a:t>Acceptance relates directly to how successfully patients engage with and manage the disease. 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AU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1104-D8BA-475C-AD48-243676AAE529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92526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Asking such questions</a:t>
            </a:r>
            <a:r>
              <a:rPr lang="en-AU" baseline="0" dirty="0" smtClean="0"/>
              <a:t> will give you clues about how to engage people with their disease, and how you can adapt your approach to meet their needs.</a:t>
            </a:r>
          </a:p>
          <a:p>
            <a:r>
              <a:rPr lang="en-AU" baseline="0" dirty="0" smtClean="0"/>
              <a:t>It will also strengthen your relationship and trust.</a:t>
            </a:r>
          </a:p>
          <a:p>
            <a:endParaRPr lang="en-A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1104-D8BA-475C-AD48-243676AAE529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39306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1104-D8BA-475C-AD48-243676AAE529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691803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1104-D8BA-475C-AD48-243676AAE529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87440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92263" y="508000"/>
            <a:ext cx="3827462" cy="28717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/>
            <a:r>
              <a:rPr lang="en-AU" dirty="0" smtClean="0"/>
              <a:t>Consider punishment &amp; negative reinforcement inherent</a:t>
            </a:r>
            <a:r>
              <a:rPr lang="en-AU" baseline="0" dirty="0" smtClean="0"/>
              <a:t> in </a:t>
            </a:r>
            <a:r>
              <a:rPr lang="en-AU" dirty="0" smtClean="0"/>
              <a:t>certain treatments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 smtClean="0"/>
              <a:t>Incorporate positive and negative</a:t>
            </a:r>
            <a:r>
              <a:rPr lang="en-AU" baseline="0" dirty="0" smtClean="0"/>
              <a:t> </a:t>
            </a:r>
            <a:r>
              <a:rPr lang="en-AU" dirty="0" smtClean="0"/>
              <a:t>reinforcement into the treatment.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 smtClean="0"/>
              <a:t>Positive reinforcement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 smtClean="0"/>
              <a:t>e.g. What can they cope with</a:t>
            </a:r>
            <a:r>
              <a:rPr lang="en-AU" baseline="0" dirty="0" smtClean="0"/>
              <a:t> now, that will build successes (and therefore be positively reinforcing)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baseline="0" dirty="0" smtClean="0"/>
              <a:t>e.g. What treatments will give short term positive impacts (and therefore be positively reinforcing)</a:t>
            </a:r>
            <a:endParaRPr lang="en-AU" dirty="0" smtClean="0"/>
          </a:p>
          <a:p>
            <a:endParaRPr lang="en-AU" dirty="0" smtClean="0"/>
          </a:p>
          <a:p>
            <a:r>
              <a:rPr lang="en-AU" dirty="0" smtClean="0"/>
              <a:t>Negative</a:t>
            </a:r>
            <a:r>
              <a:rPr lang="en-AU" baseline="0" dirty="0" smtClean="0"/>
              <a:t> reinforcement</a:t>
            </a:r>
          </a:p>
          <a:p>
            <a:r>
              <a:rPr lang="en-AU" baseline="0" dirty="0" smtClean="0"/>
              <a:t>e.g. What treatments will lead to a </a:t>
            </a:r>
            <a:r>
              <a:rPr lang="en-AU" b="1" baseline="0" dirty="0" smtClean="0"/>
              <a:t>noticeable, short-term</a:t>
            </a:r>
            <a:r>
              <a:rPr lang="en-AU" baseline="0" dirty="0" smtClean="0"/>
              <a:t> decrease in negative outcomes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1104-D8BA-475C-AD48-243676AAE529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306208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Consider YOU as a vehicle for that reinforcement – your encouragement,</a:t>
            </a:r>
            <a:r>
              <a:rPr lang="en-AU" baseline="0" dirty="0" smtClean="0"/>
              <a:t> your validation of the patient’s efforts (no matter how small) are critical</a:t>
            </a:r>
            <a:endParaRPr lang="en-AU" dirty="0" smtClean="0"/>
          </a:p>
          <a:p>
            <a:endParaRPr lang="en-AU" dirty="0" smtClean="0"/>
          </a:p>
          <a:p>
            <a:r>
              <a:rPr lang="en-AU" b="1" u="sng" dirty="0" smtClean="0"/>
              <a:t>The research is unequivocal</a:t>
            </a:r>
            <a:r>
              <a:rPr lang="en-AU" b="1" u="sng" baseline="0" dirty="0" smtClean="0"/>
              <a:t> </a:t>
            </a:r>
            <a:r>
              <a:rPr lang="en-AU" baseline="0" dirty="0" smtClean="0"/>
              <a:t>that t</a:t>
            </a:r>
            <a:r>
              <a:rPr lang="en-AU" dirty="0" smtClean="0"/>
              <a:t>he stronger your relationship with</a:t>
            </a:r>
            <a:r>
              <a:rPr lang="en-AU" baseline="0" dirty="0" smtClean="0"/>
              <a:t> the patient</a:t>
            </a:r>
            <a:r>
              <a:rPr lang="en-AU" dirty="0" smtClean="0"/>
              <a:t>, the more influence you will have, and the more effective the reinforcement will be.</a:t>
            </a:r>
            <a:r>
              <a:rPr lang="en-AU" baseline="0" dirty="0" smtClean="0"/>
              <a:t>  </a:t>
            </a:r>
          </a:p>
          <a:p>
            <a:endParaRPr lang="en-AU" baseline="0" dirty="0" smtClean="0"/>
          </a:p>
          <a:p>
            <a:r>
              <a:rPr lang="en-AU" baseline="0" dirty="0" smtClean="0"/>
              <a:t>By developing the relationship and trust, y</a:t>
            </a:r>
            <a:r>
              <a:rPr lang="en-AU" dirty="0" smtClean="0"/>
              <a:t>ou will have a much</a:t>
            </a:r>
            <a:r>
              <a:rPr lang="en-AU" baseline="0" dirty="0" smtClean="0"/>
              <a:t> </a:t>
            </a:r>
            <a:r>
              <a:rPr lang="en-AU" dirty="0" smtClean="0"/>
              <a:t>greater influence</a:t>
            </a:r>
            <a:r>
              <a:rPr lang="en-AU" baseline="0" dirty="0" smtClean="0"/>
              <a:t> over the patient’s health care choices. </a:t>
            </a:r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1104-D8BA-475C-AD48-243676AAE529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26916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C58A5-4B60-4537-A7A0-73CED4E67E8D}" type="datetimeFigureOut">
              <a:rPr lang="en-AU" smtClean="0"/>
              <a:t>29/03/2017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162F2-A347-4F7C-B525-1086351568F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7565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C58A5-4B60-4537-A7A0-73CED4E67E8D}" type="datetimeFigureOut">
              <a:rPr lang="en-AU" smtClean="0"/>
              <a:t>29/03/2017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162F2-A347-4F7C-B525-1086351568F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0375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C58A5-4B60-4537-A7A0-73CED4E67E8D}" type="datetimeFigureOut">
              <a:rPr lang="en-AU" smtClean="0"/>
              <a:t>29/03/2017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162F2-A347-4F7C-B525-1086351568F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36552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C58A5-4B60-4537-A7A0-73CED4E67E8D}" type="datetimeFigureOut">
              <a:rPr lang="en-AU" smtClean="0"/>
              <a:t>29/03/2017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162F2-A347-4F7C-B525-1086351568F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65920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C58A5-4B60-4537-A7A0-73CED4E67E8D}" type="datetimeFigureOut">
              <a:rPr lang="en-AU" smtClean="0"/>
              <a:t>29/03/2017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162F2-A347-4F7C-B525-1086351568F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56249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C58A5-4B60-4537-A7A0-73CED4E67E8D}" type="datetimeFigureOut">
              <a:rPr lang="en-AU" smtClean="0"/>
              <a:t>29/03/2017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162F2-A347-4F7C-B525-1086351568F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5647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C58A5-4B60-4537-A7A0-73CED4E67E8D}" type="datetimeFigureOut">
              <a:rPr lang="en-AU" smtClean="0"/>
              <a:t>29/03/2017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162F2-A347-4F7C-B525-1086351568F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96441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C58A5-4B60-4537-A7A0-73CED4E67E8D}" type="datetimeFigureOut">
              <a:rPr lang="en-AU" smtClean="0"/>
              <a:t>29/03/2017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162F2-A347-4F7C-B525-1086351568F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72070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C58A5-4B60-4537-A7A0-73CED4E67E8D}" type="datetimeFigureOut">
              <a:rPr lang="en-AU" smtClean="0"/>
              <a:t>29/03/2017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162F2-A347-4F7C-B525-1086351568F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40730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C58A5-4B60-4537-A7A0-73CED4E67E8D}" type="datetimeFigureOut">
              <a:rPr lang="en-AU" smtClean="0"/>
              <a:t>29/03/2017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162F2-A347-4F7C-B525-1086351568F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95901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C58A5-4B60-4537-A7A0-73CED4E67E8D}" type="datetimeFigureOut">
              <a:rPr lang="en-AU" smtClean="0"/>
              <a:t>29/03/2017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162F2-A347-4F7C-B525-1086351568F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2862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C58A5-4B60-4537-A7A0-73CED4E67E8D}" type="datetimeFigureOut">
              <a:rPr lang="en-AU" smtClean="0"/>
              <a:t>29/03/2017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162F2-A347-4F7C-B525-1086351568F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47501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jennifer.kemp2@sa.gov.a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result for anatomical human heart in flower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2" b="6019"/>
          <a:stretch/>
        </p:blipFill>
        <p:spPr bwMode="auto">
          <a:xfrm>
            <a:off x="1487114" y="0"/>
            <a:ext cx="61019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11560" y="27384"/>
            <a:ext cx="7704856" cy="6830616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884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AU" b="1" dirty="0" smtClean="0"/>
              <a:t>Engaging with the heart: </a:t>
            </a:r>
            <a:br>
              <a:rPr lang="en-AU" b="1" dirty="0" smtClean="0"/>
            </a:br>
            <a:r>
              <a:rPr lang="en-AU" sz="3600" dirty="0" smtClean="0"/>
              <a:t>Applying behavioural science to improve treatment adherence in people with Rheumatic Heart Disease</a:t>
            </a:r>
            <a:endParaRPr lang="en-AU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49080"/>
            <a:ext cx="6400800" cy="1489720"/>
          </a:xfrm>
        </p:spPr>
        <p:txBody>
          <a:bodyPr>
            <a:noAutofit/>
          </a:bodyPr>
          <a:lstStyle/>
          <a:p>
            <a:r>
              <a:rPr lang="en-AU" sz="2400" dirty="0" smtClean="0">
                <a:solidFill>
                  <a:schemeClr val="tx1"/>
                </a:solidFill>
              </a:rPr>
              <a:t>Jennifer Kemp</a:t>
            </a:r>
          </a:p>
          <a:p>
            <a:r>
              <a:rPr lang="en-AU" sz="2400" dirty="0" smtClean="0">
                <a:solidFill>
                  <a:schemeClr val="tx1"/>
                </a:solidFill>
              </a:rPr>
              <a:t>Clinical Psychologist</a:t>
            </a:r>
          </a:p>
          <a:p>
            <a:r>
              <a:rPr lang="en-AU" sz="2400" dirty="0" smtClean="0">
                <a:solidFill>
                  <a:schemeClr val="tx1"/>
                </a:solidFill>
              </a:rPr>
              <a:t>Royal Adelaide Hospital</a:t>
            </a:r>
          </a:p>
        </p:txBody>
      </p:sp>
    </p:spTree>
    <p:extLst>
      <p:ext uri="{BB962C8B-B14F-4D97-AF65-F5344CB8AC3E}">
        <p14:creationId xmlns:p14="http://schemas.microsoft.com/office/powerpoint/2010/main" val="407760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Use a metaphor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16831"/>
          </a:xfrm>
        </p:spPr>
        <p:txBody>
          <a:bodyPr>
            <a:noAutofit/>
          </a:bodyPr>
          <a:lstStyle/>
          <a:p>
            <a:r>
              <a:rPr lang="en-AU" sz="2400" dirty="0" smtClean="0"/>
              <a:t>Metaphors are a powerful way to improve understanding and engagement</a:t>
            </a:r>
          </a:p>
          <a:p>
            <a:r>
              <a:rPr lang="en-AU" sz="2400" dirty="0" smtClean="0"/>
              <a:t>Can be simple: ‘your journey’, ‘steps on your path’, ‘part of the RHD family’</a:t>
            </a:r>
          </a:p>
          <a:p>
            <a:r>
              <a:rPr lang="en-AU" sz="2400" dirty="0" smtClean="0"/>
              <a:t>Should relate to the patient’s life</a:t>
            </a:r>
          </a:p>
        </p:txBody>
      </p:sp>
      <p:pic>
        <p:nvPicPr>
          <p:cNvPr id="4" name="Picture 4" descr="Image result for leunig taking a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5024"/>
            <a:ext cx="415846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499992" y="4221087"/>
            <a:ext cx="4339208" cy="23042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400" i="1" dirty="0" smtClean="0"/>
              <a:t>What metaphors would be relevant to your patient cohort?</a:t>
            </a:r>
          </a:p>
          <a:p>
            <a:r>
              <a:rPr lang="en-AU" sz="2400" i="1" dirty="0" smtClean="0"/>
              <a:t>What metaphors would be culturally relevant?</a:t>
            </a:r>
            <a:endParaRPr lang="en-AU" sz="2400" i="1" dirty="0"/>
          </a:p>
        </p:txBody>
      </p:sp>
    </p:spTree>
    <p:extLst>
      <p:ext uri="{BB962C8B-B14F-4D97-AF65-F5344CB8AC3E}">
        <p14:creationId xmlns:p14="http://schemas.microsoft.com/office/powerpoint/2010/main" val="133762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Learning &amp; reinforcement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00200"/>
            <a:ext cx="3744416" cy="499715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AU" sz="2400" dirty="0" smtClean="0"/>
              <a:t>Consider </a:t>
            </a:r>
            <a:r>
              <a:rPr lang="en-AU" sz="2400" dirty="0"/>
              <a:t>punishment &amp; </a:t>
            </a:r>
            <a:r>
              <a:rPr lang="en-AU" sz="2400" dirty="0" smtClean="0"/>
              <a:t>reinforcement inherent in treatment </a:t>
            </a:r>
          </a:p>
          <a:p>
            <a:pPr>
              <a:defRPr/>
            </a:pPr>
            <a:r>
              <a:rPr lang="en-AU" sz="2400" dirty="0"/>
              <a:t>Incorporate positive reinforcement into the treatment</a:t>
            </a:r>
          </a:p>
          <a:p>
            <a:pPr>
              <a:defRPr/>
            </a:pPr>
            <a:r>
              <a:rPr lang="en-AU" sz="2400" dirty="0"/>
              <a:t>Remember that reinforcers need to be temporally close</a:t>
            </a:r>
          </a:p>
          <a:p>
            <a:pPr>
              <a:defRPr/>
            </a:pPr>
            <a:r>
              <a:rPr lang="en-AU" sz="2400" dirty="0"/>
              <a:t>Focus on short term gains not just long term </a:t>
            </a:r>
            <a:r>
              <a:rPr lang="en-AU" sz="2400" dirty="0" smtClean="0"/>
              <a:t>health</a:t>
            </a:r>
          </a:p>
          <a:p>
            <a:pPr>
              <a:defRPr/>
            </a:pPr>
            <a:endParaRPr lang="en-AU" sz="2400" dirty="0"/>
          </a:p>
        </p:txBody>
      </p:sp>
      <p:grpSp>
        <p:nvGrpSpPr>
          <p:cNvPr id="7" name="Group 6"/>
          <p:cNvGrpSpPr/>
          <p:nvPr/>
        </p:nvGrpSpPr>
        <p:grpSpPr>
          <a:xfrm>
            <a:off x="4211960" y="1916832"/>
            <a:ext cx="4655736" cy="3644505"/>
            <a:chOff x="3923928" y="3140968"/>
            <a:chExt cx="5029341" cy="3500489"/>
          </a:xfrm>
        </p:grpSpPr>
        <p:pic>
          <p:nvPicPr>
            <p:cNvPr id="8" name="Picture 4" descr="Image result for reinforcement theory diagra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928" y="3140968"/>
              <a:ext cx="5029341" cy="35004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Image result for reinforcement theory diagram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313" t="91340" r="5002" b="5773"/>
            <a:stretch/>
          </p:blipFill>
          <p:spPr bwMode="auto">
            <a:xfrm>
              <a:off x="6732241" y="6093296"/>
              <a:ext cx="1800200" cy="274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Image result for reinforcement theory diagram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73" t="65623" r="53031" b="28324"/>
            <a:stretch/>
          </p:blipFill>
          <p:spPr bwMode="auto">
            <a:xfrm>
              <a:off x="4211960" y="6004624"/>
              <a:ext cx="2097058" cy="2118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Image result for reinforcement theory diagram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570" t="41292" r="6060" b="54354"/>
            <a:stretch/>
          </p:blipFill>
          <p:spPr bwMode="auto">
            <a:xfrm>
              <a:off x="6642321" y="4365104"/>
              <a:ext cx="1980040" cy="283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Image result for reinforcement theory diagram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25" t="41627" r="52623" b="54020"/>
            <a:stretch/>
          </p:blipFill>
          <p:spPr bwMode="auto">
            <a:xfrm>
              <a:off x="4211960" y="4281783"/>
              <a:ext cx="1944216" cy="2160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Image result for reinforcement theory diagram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313" t="91340" r="5002" b="5773"/>
            <a:stretch/>
          </p:blipFill>
          <p:spPr bwMode="auto">
            <a:xfrm>
              <a:off x="6876256" y="5898087"/>
              <a:ext cx="1836204" cy="339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Image result for reinforcement theory diagram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570" t="41292" r="6060" b="54354"/>
            <a:stretch/>
          </p:blipFill>
          <p:spPr bwMode="auto">
            <a:xfrm>
              <a:off x="6732241" y="4213967"/>
              <a:ext cx="1890120" cy="283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Image result for reinforcement theory diagram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78" t="30653" r="25897" b="64324"/>
            <a:stretch/>
          </p:blipFill>
          <p:spPr bwMode="auto">
            <a:xfrm>
              <a:off x="7226540" y="4213525"/>
              <a:ext cx="901521" cy="1758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Image result for reinforcement theory diagram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518" t="79178" r="22813" b="16135"/>
            <a:stretch/>
          </p:blipFill>
          <p:spPr bwMode="auto">
            <a:xfrm>
              <a:off x="7202525" y="5898087"/>
              <a:ext cx="888643" cy="1640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8146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Using reinforcement to support adherence</a:t>
            </a:r>
            <a:endParaRPr lang="en-AU" dirty="0"/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4211960" y="1600200"/>
            <a:ext cx="4474840" cy="5141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400" dirty="0" smtClean="0"/>
              <a:t>Consider </a:t>
            </a:r>
            <a:r>
              <a:rPr lang="en-AU" sz="2400" b="1" u="sng" dirty="0" smtClean="0"/>
              <a:t>YOU</a:t>
            </a:r>
            <a:r>
              <a:rPr lang="en-AU" sz="2400" dirty="0" smtClean="0"/>
              <a:t> as the vehicle for reinforcement and change</a:t>
            </a:r>
          </a:p>
          <a:p>
            <a:endParaRPr lang="en-AU" sz="2400" dirty="0" smtClean="0"/>
          </a:p>
          <a:p>
            <a:r>
              <a:rPr lang="en-AU" sz="2400" b="1" dirty="0" smtClean="0"/>
              <a:t>Your</a:t>
            </a:r>
            <a:r>
              <a:rPr lang="en-AU" sz="2400" dirty="0" smtClean="0"/>
              <a:t> encouragement</a:t>
            </a:r>
            <a:r>
              <a:rPr lang="en-AU" sz="2400" dirty="0"/>
              <a:t>, </a:t>
            </a:r>
            <a:r>
              <a:rPr lang="en-AU" sz="2400" b="1" dirty="0" smtClean="0"/>
              <a:t>your</a:t>
            </a:r>
            <a:r>
              <a:rPr lang="en-AU" sz="2400" dirty="0" smtClean="0"/>
              <a:t> validation are key positive reinforcers</a:t>
            </a:r>
          </a:p>
          <a:p>
            <a:endParaRPr lang="en-AU" sz="2400" dirty="0"/>
          </a:p>
          <a:p>
            <a:r>
              <a:rPr lang="en-AU" sz="2400" dirty="0" smtClean="0"/>
              <a:t>The stronger your relationship with the patient, the greater impact of the reinforcement and the greater likelihood of change</a:t>
            </a:r>
            <a:endParaRPr lang="en-AU" sz="2400" dirty="0"/>
          </a:p>
        </p:txBody>
      </p:sp>
      <p:pic>
        <p:nvPicPr>
          <p:cNvPr id="1026" name="Picture 2" descr="Image result for two empty chairs facing each oth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93960"/>
            <a:ext cx="3240360" cy="4668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49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11560" y="44625"/>
            <a:ext cx="7848872" cy="6120679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5896" y="1600200"/>
            <a:ext cx="5040560" cy="427707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AU" sz="2800" b="1" dirty="0" smtClean="0"/>
              <a:t>Acceptance</a:t>
            </a:r>
            <a:r>
              <a:rPr lang="en-AU" sz="2800" dirty="0" smtClean="0"/>
              <a:t> of the issue is crucial to </a:t>
            </a:r>
            <a:r>
              <a:rPr lang="en-AU" sz="2800" dirty="0"/>
              <a:t>adherence </a:t>
            </a:r>
            <a:r>
              <a:rPr lang="en-AU" sz="2800" dirty="0" smtClean="0"/>
              <a:t>and can be improved over time through conversation</a:t>
            </a:r>
            <a:endParaRPr lang="en-AU" sz="2800" dirty="0"/>
          </a:p>
          <a:p>
            <a:r>
              <a:rPr lang="en-AU" sz="2800" dirty="0" smtClean="0"/>
              <a:t>The </a:t>
            </a:r>
            <a:r>
              <a:rPr lang="en-AU" sz="2800" b="1" dirty="0" smtClean="0"/>
              <a:t>language</a:t>
            </a:r>
            <a:r>
              <a:rPr lang="en-AU" sz="2800" dirty="0" smtClean="0"/>
              <a:t> you use can define the patient experience is critical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b="1" dirty="0" smtClean="0"/>
              <a:t>Recommendations</a:t>
            </a:r>
            <a:endParaRPr lang="en-AU" b="1" dirty="0"/>
          </a:p>
        </p:txBody>
      </p:sp>
      <p:pic>
        <p:nvPicPr>
          <p:cNvPr id="1026" name="Picture 2" descr="Image result for heart fu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52" y="1988840"/>
            <a:ext cx="2882827" cy="271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32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11560" y="44625"/>
            <a:ext cx="7848872" cy="6120679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5896" y="1988840"/>
            <a:ext cx="5040560" cy="388843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AU" sz="2800" dirty="0"/>
              <a:t>Consider the </a:t>
            </a:r>
            <a:r>
              <a:rPr lang="en-AU" sz="2800" b="1" dirty="0"/>
              <a:t>reinforcers</a:t>
            </a:r>
            <a:r>
              <a:rPr lang="en-AU" sz="2800" dirty="0"/>
              <a:t> in your treatment – </a:t>
            </a:r>
            <a:r>
              <a:rPr lang="en-AU" sz="2800" dirty="0" smtClean="0"/>
              <a:t>positive &amp; immediate, not long </a:t>
            </a:r>
            <a:r>
              <a:rPr lang="en-AU" sz="2800" dirty="0"/>
              <a:t>term</a:t>
            </a:r>
          </a:p>
          <a:p>
            <a:r>
              <a:rPr lang="en-AU" sz="2800" dirty="0" smtClean="0"/>
              <a:t>Use </a:t>
            </a:r>
            <a:r>
              <a:rPr lang="en-AU" sz="2800" b="1" dirty="0"/>
              <a:t>yourself</a:t>
            </a:r>
            <a:r>
              <a:rPr lang="en-AU" sz="2800" dirty="0"/>
              <a:t> as the agent of </a:t>
            </a:r>
            <a:r>
              <a:rPr lang="en-AU" sz="2800" dirty="0" smtClean="0"/>
              <a:t>reinforcement: be </a:t>
            </a:r>
            <a:r>
              <a:rPr lang="en-AU" sz="2800" b="1" dirty="0" smtClean="0"/>
              <a:t>intentional</a:t>
            </a:r>
            <a:r>
              <a:rPr lang="en-AU" sz="2800" dirty="0" smtClean="0"/>
              <a:t> and thoughtfully reward</a:t>
            </a:r>
            <a:r>
              <a:rPr lang="en-AU" sz="2800" dirty="0"/>
              <a:t>, </a:t>
            </a:r>
            <a:r>
              <a:rPr lang="en-AU" sz="2800" dirty="0" smtClean="0"/>
              <a:t>recognise, validate, encourage and build mutual trust 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b="1" dirty="0" smtClean="0"/>
              <a:t>Recommendations</a:t>
            </a:r>
            <a:endParaRPr lang="en-AU" b="1" dirty="0"/>
          </a:p>
        </p:txBody>
      </p:sp>
      <p:pic>
        <p:nvPicPr>
          <p:cNvPr id="1026" name="Picture 2" descr="Image result for heart fu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52" y="1988840"/>
            <a:ext cx="2882827" cy="271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3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Thank you</a:t>
            </a:r>
            <a:endParaRPr lang="en-AU" b="1" dirty="0"/>
          </a:p>
        </p:txBody>
      </p:sp>
      <p:sp>
        <p:nvSpPr>
          <p:cNvPr id="3" name="AutoShape 2" descr="Image result for anatomical human heart in flow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3074" name="Picture 2" descr="eye-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1196752"/>
            <a:ext cx="6552727" cy="4939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457200" y="6132437"/>
            <a:ext cx="8229600" cy="5369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2400" dirty="0" smtClean="0">
                <a:hlinkClick r:id="rId4"/>
              </a:rPr>
              <a:t>jennifer.kemp2@sa.gov.au</a:t>
            </a:r>
            <a:endParaRPr lang="en-AU" sz="2400" dirty="0" smtClean="0"/>
          </a:p>
          <a:p>
            <a:pPr marL="0" indent="0" algn="ctr">
              <a:buNone/>
            </a:pP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428302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Challenges of working with people with Rheumatic Heart Disease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43040" cy="4525963"/>
          </a:xfrm>
        </p:spPr>
        <p:txBody>
          <a:bodyPr>
            <a:normAutofit/>
          </a:bodyPr>
          <a:lstStyle/>
          <a:p>
            <a:r>
              <a:rPr lang="en-AU" sz="2800" dirty="0"/>
              <a:t>Disadvantage &amp; cultural disconnection </a:t>
            </a:r>
          </a:p>
          <a:p>
            <a:r>
              <a:rPr lang="en-AU" sz="2800" dirty="0" smtClean="0"/>
              <a:t>Cynicism, disengagement, treatment fatigue, passivity, boredom, inconvenience</a:t>
            </a:r>
          </a:p>
          <a:p>
            <a:r>
              <a:rPr lang="en-AU" sz="2800" dirty="0" smtClean="0"/>
              <a:t>Prophylactic - lack of tangible</a:t>
            </a:r>
            <a:br>
              <a:rPr lang="en-AU" sz="2800" dirty="0" smtClean="0"/>
            </a:br>
            <a:r>
              <a:rPr lang="en-AU" sz="2800" dirty="0" smtClean="0"/>
              <a:t>symptoms </a:t>
            </a:r>
            <a:r>
              <a:rPr lang="en-AU" sz="2800" dirty="0"/>
              <a:t>&amp; </a:t>
            </a:r>
            <a:r>
              <a:rPr lang="en-AU" sz="2800" dirty="0" smtClean="0"/>
              <a:t/>
            </a:r>
            <a:br>
              <a:rPr lang="en-AU" sz="2800" dirty="0" smtClean="0"/>
            </a:br>
            <a:r>
              <a:rPr lang="en-AU" sz="2800" dirty="0" smtClean="0"/>
              <a:t>variable course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043" y="3645024"/>
            <a:ext cx="4008445" cy="3127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199" y="3140968"/>
            <a:ext cx="4186809" cy="3209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sz="2800" dirty="0" smtClean="0"/>
          </a:p>
        </p:txBody>
      </p:sp>
    </p:spTree>
    <p:extLst>
      <p:ext uri="{BB962C8B-B14F-4D97-AF65-F5344CB8AC3E}">
        <p14:creationId xmlns:p14="http://schemas.microsoft.com/office/powerpoint/2010/main" val="145611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anatomical heart paper string craf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1" r="16270"/>
          <a:stretch/>
        </p:blipFill>
        <p:spPr bwMode="auto">
          <a:xfrm>
            <a:off x="5100638" y="1340768"/>
            <a:ext cx="4043362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Today’s agenda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 smtClean="0"/>
          </a:p>
          <a:p>
            <a:endParaRPr lang="en-AU" dirty="0"/>
          </a:p>
          <a:p>
            <a:r>
              <a:rPr lang="en-AU" dirty="0" smtClean="0"/>
              <a:t>Acceptance &amp; avoidance</a:t>
            </a:r>
          </a:p>
          <a:p>
            <a:r>
              <a:rPr lang="en-AU" dirty="0" smtClean="0"/>
              <a:t>Learning </a:t>
            </a:r>
            <a:r>
              <a:rPr lang="en-AU" dirty="0"/>
              <a:t>&amp; reinforcement</a:t>
            </a:r>
          </a:p>
          <a:p>
            <a:r>
              <a:rPr lang="en-AU" dirty="0" smtClean="0"/>
              <a:t>Language &amp; experience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0756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83"/>
          <a:stretch/>
        </p:blipFill>
        <p:spPr bwMode="auto">
          <a:xfrm>
            <a:off x="2051720" y="332657"/>
            <a:ext cx="4762500" cy="652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11560" y="27384"/>
            <a:ext cx="7704856" cy="6830616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Acceptance &amp; avoidance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AU" sz="2800" dirty="0" smtClean="0"/>
              <a:t>Acceptance a struggle for many patients</a:t>
            </a:r>
          </a:p>
          <a:p>
            <a:r>
              <a:rPr lang="en-AU" sz="2800" dirty="0" smtClean="0"/>
              <a:t>Avoid thinking about it</a:t>
            </a:r>
          </a:p>
          <a:p>
            <a:r>
              <a:rPr lang="en-AU" sz="2800" dirty="0" smtClean="0"/>
              <a:t>Avoid physical reminders – including you and your clinic</a:t>
            </a:r>
          </a:p>
          <a:p>
            <a:r>
              <a:rPr lang="en-AU" sz="2800" dirty="0" smtClean="0"/>
              <a:t>Allows avoidance of aversive feelings (e.g. sadness, fear, helplessness, frustration)</a:t>
            </a:r>
          </a:p>
          <a:p>
            <a:r>
              <a:rPr lang="en-AU" sz="2800" dirty="0" smtClean="0"/>
              <a:t>Young people want to be ‘normal’ &amp; get on with life</a:t>
            </a:r>
          </a:p>
          <a:p>
            <a:r>
              <a:rPr lang="en-AU" sz="2800" dirty="0" smtClean="0"/>
              <a:t>Some accept with time, others don’t</a:t>
            </a:r>
          </a:p>
          <a:p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390041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is acceptance?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2498" y="1600200"/>
            <a:ext cx="5174301" cy="45259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AU" dirty="0" smtClean="0"/>
              <a:t>Acceptance is an </a:t>
            </a:r>
            <a:r>
              <a:rPr lang="en-AU" b="1" dirty="0" smtClean="0"/>
              <a:t>internal</a:t>
            </a:r>
            <a:r>
              <a:rPr lang="en-AU" dirty="0" smtClean="0"/>
              <a:t> experience where people are </a:t>
            </a:r>
            <a:r>
              <a:rPr lang="en-AU" b="1" dirty="0" smtClean="0"/>
              <a:t>willing to experience </a:t>
            </a:r>
            <a:r>
              <a:rPr lang="en-AU" dirty="0" smtClean="0"/>
              <a:t>difficult and aversive emotions</a:t>
            </a:r>
          </a:p>
          <a:p>
            <a:pPr marL="0" indent="0" algn="ctr">
              <a:buNone/>
            </a:pPr>
            <a:endParaRPr lang="en-AU" dirty="0"/>
          </a:p>
          <a:p>
            <a:pPr marL="0" indent="0" algn="ctr">
              <a:buNone/>
            </a:pPr>
            <a:r>
              <a:rPr lang="en-AU" dirty="0" smtClean="0"/>
              <a:t>Your goal is to improve willingness to cope with the aversive internal experiences that the disease, and your treatment, generates</a:t>
            </a:r>
            <a:endParaRPr lang="en-AU" dirty="0"/>
          </a:p>
        </p:txBody>
      </p:sp>
      <p:pic>
        <p:nvPicPr>
          <p:cNvPr id="2050" name="Picture 2" descr="Image result for anatomical heart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3512499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7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Acceptance &amp; adherence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419872" y="1600200"/>
            <a:ext cx="5266928" cy="4525963"/>
          </a:xfrm>
        </p:spPr>
        <p:txBody>
          <a:bodyPr/>
          <a:lstStyle/>
          <a:p>
            <a:pPr marL="0" indent="0" algn="ctr">
              <a:buNone/>
            </a:pPr>
            <a:endParaRPr lang="en-AU" dirty="0" smtClean="0"/>
          </a:p>
          <a:p>
            <a:pPr marL="0" indent="0" algn="ctr">
              <a:buNone/>
            </a:pPr>
            <a:endParaRPr lang="en-AU" dirty="0"/>
          </a:p>
          <a:p>
            <a:pPr marL="0" indent="0" algn="ctr">
              <a:buNone/>
            </a:pPr>
            <a:r>
              <a:rPr lang="en-AU" dirty="0" smtClean="0"/>
              <a:t>Acceptance </a:t>
            </a:r>
            <a:r>
              <a:rPr lang="en-AU" dirty="0" smtClean="0">
                <a:sym typeface="Wingdings" panose="05000000000000000000" pitchFamily="2" charset="2"/>
              </a:rPr>
              <a:t> adherence</a:t>
            </a:r>
          </a:p>
          <a:p>
            <a:endParaRPr lang="en-AU" dirty="0"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en-AU" dirty="0" smtClean="0"/>
              <a:t>So how do you facilitate acceptance?</a:t>
            </a:r>
          </a:p>
          <a:p>
            <a:endParaRPr lang="en-AU" dirty="0" smtClean="0"/>
          </a:p>
          <a:p>
            <a:endParaRPr lang="en-A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4" t="12254" r="18777" b="10578"/>
          <a:stretch/>
        </p:blipFill>
        <p:spPr bwMode="auto">
          <a:xfrm>
            <a:off x="107504" y="1124744"/>
            <a:ext cx="3657600" cy="555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070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7" r="7423"/>
          <a:stretch/>
        </p:blipFill>
        <p:spPr bwMode="auto">
          <a:xfrm>
            <a:off x="6067585" y="2220291"/>
            <a:ext cx="3076415" cy="388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How can you facilitate acceptance?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842992" cy="5257800"/>
          </a:xfrm>
        </p:spPr>
        <p:txBody>
          <a:bodyPr>
            <a:normAutofit fontScale="85000" lnSpcReduction="10000"/>
          </a:bodyPr>
          <a:lstStyle/>
          <a:p>
            <a:r>
              <a:rPr lang="en-AU" dirty="0" smtClean="0"/>
              <a:t>Education – only part of the solution</a:t>
            </a:r>
          </a:p>
          <a:p>
            <a:r>
              <a:rPr lang="en-AU" dirty="0" smtClean="0"/>
              <a:t>Ask questions</a:t>
            </a:r>
          </a:p>
          <a:p>
            <a:pPr lvl="1"/>
            <a:r>
              <a:rPr lang="en-AU" dirty="0" smtClean="0"/>
              <a:t>When </a:t>
            </a:r>
            <a:r>
              <a:rPr lang="en-AU" dirty="0"/>
              <a:t>do you find yourself wishing you didn’t have </a:t>
            </a:r>
            <a:r>
              <a:rPr lang="en-AU" dirty="0" smtClean="0"/>
              <a:t>this disease?</a:t>
            </a:r>
            <a:endParaRPr lang="en-AU" dirty="0"/>
          </a:p>
          <a:p>
            <a:pPr lvl="1"/>
            <a:r>
              <a:rPr lang="en-AU" dirty="0"/>
              <a:t>At what times do you pretend you don’t have </a:t>
            </a:r>
            <a:r>
              <a:rPr lang="en-AU" dirty="0" smtClean="0"/>
              <a:t>this disease?</a:t>
            </a:r>
          </a:p>
          <a:p>
            <a:pPr lvl="1"/>
            <a:r>
              <a:rPr lang="en-AU" dirty="0" smtClean="0"/>
              <a:t>Do you try to ignore the disease?</a:t>
            </a:r>
            <a:endParaRPr lang="en-AU" dirty="0"/>
          </a:p>
          <a:p>
            <a:pPr lvl="1"/>
            <a:r>
              <a:rPr lang="en-AU" dirty="0" smtClean="0"/>
              <a:t>Do you </a:t>
            </a:r>
            <a:r>
              <a:rPr lang="en-AU" dirty="0"/>
              <a:t>find yourself </a:t>
            </a:r>
            <a:r>
              <a:rPr lang="en-AU" dirty="0" smtClean="0"/>
              <a:t>getting frustrated about having this disease? </a:t>
            </a:r>
          </a:p>
          <a:p>
            <a:pPr lvl="1"/>
            <a:r>
              <a:rPr lang="en-AU" dirty="0" smtClean="0"/>
              <a:t>How does the treatment get in the way of your life?</a:t>
            </a:r>
          </a:p>
          <a:p>
            <a:r>
              <a:rPr lang="en-AU" b="1" dirty="0" smtClean="0"/>
              <a:t>Listen &amp; acknowledge the internal struggle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381591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Image result for injection hu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789040"/>
            <a:ext cx="3384376" cy="297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Language &amp; experience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84784"/>
            <a:ext cx="8229600" cy="5040560"/>
          </a:xfrm>
        </p:spPr>
        <p:txBody>
          <a:bodyPr>
            <a:normAutofit lnSpcReduction="10000"/>
          </a:bodyPr>
          <a:lstStyle/>
          <a:p>
            <a:r>
              <a:rPr lang="en-AU" dirty="0" smtClean="0"/>
              <a:t>Placebo &amp; the power of suggestion</a:t>
            </a:r>
          </a:p>
          <a:p>
            <a:r>
              <a:rPr lang="en-AU" dirty="0" smtClean="0"/>
              <a:t>Nocebo – when words hurt</a:t>
            </a:r>
          </a:p>
          <a:p>
            <a:r>
              <a:rPr lang="en-AU" dirty="0" smtClean="0"/>
              <a:t>Avoid the failure words: ‘try’ and ‘not’</a:t>
            </a:r>
          </a:p>
          <a:p>
            <a:pPr lvl="1"/>
            <a:endParaRPr lang="en-AU" dirty="0" smtClean="0"/>
          </a:p>
          <a:p>
            <a:pPr lvl="1"/>
            <a:r>
              <a:rPr lang="en-AU" dirty="0" smtClean="0"/>
              <a:t>“</a:t>
            </a:r>
            <a:r>
              <a:rPr lang="en-AU" b="1" dirty="0" smtClean="0"/>
              <a:t>try</a:t>
            </a:r>
            <a:r>
              <a:rPr lang="en-AU" dirty="0" smtClean="0"/>
              <a:t> to keep calm” – implies </a:t>
            </a:r>
            <a:br>
              <a:rPr lang="en-AU" dirty="0" smtClean="0"/>
            </a:br>
            <a:r>
              <a:rPr lang="en-AU" dirty="0" smtClean="0"/>
              <a:t>failure and makes keeping </a:t>
            </a:r>
            <a:br>
              <a:rPr lang="en-AU" dirty="0" smtClean="0"/>
            </a:br>
            <a:r>
              <a:rPr lang="en-AU" dirty="0" smtClean="0"/>
              <a:t>calm more difficult</a:t>
            </a:r>
            <a:br>
              <a:rPr lang="en-AU" dirty="0" smtClean="0"/>
            </a:br>
            <a:endParaRPr lang="en-AU" dirty="0" smtClean="0"/>
          </a:p>
          <a:p>
            <a:pPr lvl="1"/>
            <a:r>
              <a:rPr lang="en-AU" dirty="0" smtClean="0"/>
              <a:t>“this </a:t>
            </a:r>
            <a:r>
              <a:rPr lang="en-AU" b="1" dirty="0" smtClean="0"/>
              <a:t>will not </a:t>
            </a:r>
            <a:r>
              <a:rPr lang="en-AU" dirty="0" smtClean="0"/>
              <a:t>hurt” </a:t>
            </a:r>
            <a:r>
              <a:rPr lang="en-AU" dirty="0" smtClean="0">
                <a:sym typeface="Wingdings" panose="05000000000000000000" pitchFamily="2" charset="2"/>
              </a:rPr>
              <a:t> “</a:t>
            </a:r>
            <a:r>
              <a:rPr lang="en-AU" dirty="0" smtClean="0"/>
              <a:t>hurt”</a:t>
            </a:r>
          </a:p>
          <a:p>
            <a:pPr lvl="1"/>
            <a:r>
              <a:rPr lang="en-AU" dirty="0" smtClean="0"/>
              <a:t>“this is </a:t>
            </a:r>
            <a:r>
              <a:rPr lang="en-AU" b="1" dirty="0" smtClean="0"/>
              <a:t>not</a:t>
            </a:r>
            <a:r>
              <a:rPr lang="en-AU" dirty="0" smtClean="0"/>
              <a:t> painful” </a:t>
            </a:r>
            <a:r>
              <a:rPr lang="en-AU" dirty="0" smtClean="0">
                <a:sym typeface="Wingdings" panose="05000000000000000000" pitchFamily="2" charset="2"/>
              </a:rPr>
              <a:t> “</a:t>
            </a:r>
            <a:r>
              <a:rPr lang="en-AU" dirty="0" smtClean="0"/>
              <a:t>painful”</a:t>
            </a:r>
          </a:p>
        </p:txBody>
      </p:sp>
    </p:spTree>
    <p:extLst>
      <p:ext uri="{BB962C8B-B14F-4D97-AF65-F5344CB8AC3E}">
        <p14:creationId xmlns:p14="http://schemas.microsoft.com/office/powerpoint/2010/main" val="240717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Predicting pain creates pain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/>
              <a:t>Warning patients that a potentially painful procedure might hurt (“little sting”, “sharp scratch”) increases anticipatory pain and </a:t>
            </a:r>
            <a:r>
              <a:rPr lang="en-AU" dirty="0" smtClean="0"/>
              <a:t>anxiety </a:t>
            </a:r>
            <a:r>
              <a:rPr lang="en-AU" sz="1800" dirty="0" smtClean="0"/>
              <a:t>(e.g. </a:t>
            </a:r>
            <a:r>
              <a:rPr lang="en-AU" sz="1800" dirty="0" err="1" smtClean="0"/>
              <a:t>Chooi</a:t>
            </a:r>
            <a:r>
              <a:rPr lang="en-AU" sz="1800" dirty="0" smtClean="0"/>
              <a:t>, White, Tan, Dowling &amp; </a:t>
            </a:r>
            <a:r>
              <a:rPr lang="en-AU" sz="1800" dirty="0" err="1" smtClean="0"/>
              <a:t>Cyna</a:t>
            </a:r>
            <a:r>
              <a:rPr lang="en-AU" sz="1800" dirty="0" smtClean="0"/>
              <a:t>, 2013)</a:t>
            </a:r>
            <a:endParaRPr lang="en-AU" sz="1800" dirty="0"/>
          </a:p>
        </p:txBody>
      </p:sp>
      <p:pic>
        <p:nvPicPr>
          <p:cNvPr id="9218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997" y="3789040"/>
            <a:ext cx="3957004" cy="2963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07504" y="4077072"/>
            <a:ext cx="6048672" cy="25286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AU" dirty="0" smtClean="0"/>
              <a:t>Try: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AU" dirty="0" smtClean="0"/>
              <a:t>“numbing the area”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AU" dirty="0" smtClean="0"/>
              <a:t>“keep you comfortable”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AU" dirty="0" smtClean="0"/>
              <a:t>“Your comfort”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AU" sz="2400" dirty="0" smtClean="0"/>
              <a:t>(NOT “Your pain”)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91280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2191</TotalTime>
  <Words>1003</Words>
  <Application>Microsoft Office PowerPoint</Application>
  <PresentationFormat>On-screen Show (4:3)</PresentationFormat>
  <Paragraphs>138</Paragraphs>
  <Slides>15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Engaging with the heart:  Applying behavioural science to improve treatment adherence in people with Rheumatic Heart Disease</vt:lpstr>
      <vt:lpstr>Challenges of working with people with Rheumatic Heart Disease</vt:lpstr>
      <vt:lpstr>Today’s agenda</vt:lpstr>
      <vt:lpstr>Acceptance &amp; avoidance</vt:lpstr>
      <vt:lpstr>What is acceptance?</vt:lpstr>
      <vt:lpstr>Acceptance &amp; adherence</vt:lpstr>
      <vt:lpstr>How can you facilitate acceptance?</vt:lpstr>
      <vt:lpstr>Language &amp; experience</vt:lpstr>
      <vt:lpstr>Predicting pain creates pain</vt:lpstr>
      <vt:lpstr>Use a metaphor</vt:lpstr>
      <vt:lpstr>Learning &amp; reinforcement</vt:lpstr>
      <vt:lpstr>Using reinforcement to support adherence</vt:lpstr>
      <vt:lpstr>Recommendations</vt:lpstr>
      <vt:lpstr>Recommendations</vt:lpstr>
      <vt:lpstr>Thank you</vt:lpstr>
    </vt:vector>
  </TitlesOfParts>
  <Company>SA Health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Focus on your breath  Applying contextual behavioural approaches to working with adults with Cystic Fibrosis</dc:title>
  <dc:creator>Kemp, Jennifer (RAH)</dc:creator>
  <cp:lastModifiedBy>CDU</cp:lastModifiedBy>
  <cp:revision>139</cp:revision>
  <cp:lastPrinted>2017-01-27T03:58:12Z</cp:lastPrinted>
  <dcterms:created xsi:type="dcterms:W3CDTF">2016-10-11T03:51:08Z</dcterms:created>
  <dcterms:modified xsi:type="dcterms:W3CDTF">2017-03-29T04:02:06Z</dcterms:modified>
</cp:coreProperties>
</file>