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8" r:id="rId1"/>
  </p:sldMasterIdLst>
  <p:notesMasterIdLst>
    <p:notesMasterId r:id="rId27"/>
  </p:notesMasterIdLst>
  <p:handoutMasterIdLst>
    <p:handoutMasterId r:id="rId28"/>
  </p:handoutMasterIdLst>
  <p:sldIdLst>
    <p:sldId id="284" r:id="rId2"/>
    <p:sldId id="313" r:id="rId3"/>
    <p:sldId id="315" r:id="rId4"/>
    <p:sldId id="288" r:id="rId5"/>
    <p:sldId id="289" r:id="rId6"/>
    <p:sldId id="287" r:id="rId7"/>
    <p:sldId id="290" r:id="rId8"/>
    <p:sldId id="291" r:id="rId9"/>
    <p:sldId id="292" r:id="rId10"/>
    <p:sldId id="314" r:id="rId11"/>
    <p:sldId id="316" r:id="rId12"/>
    <p:sldId id="317" r:id="rId13"/>
    <p:sldId id="318" r:id="rId14"/>
    <p:sldId id="319" r:id="rId15"/>
    <p:sldId id="298" r:id="rId16"/>
    <p:sldId id="303" r:id="rId17"/>
    <p:sldId id="301" r:id="rId18"/>
    <p:sldId id="302" r:id="rId19"/>
    <p:sldId id="304" r:id="rId20"/>
    <p:sldId id="305" r:id="rId21"/>
    <p:sldId id="320" r:id="rId22"/>
    <p:sldId id="321" r:id="rId23"/>
    <p:sldId id="322" r:id="rId24"/>
    <p:sldId id="323" r:id="rId25"/>
    <p:sldId id="324" r:id="rId26"/>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raeme Maguire" initials="P"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AC0016"/>
    <a:srgbClr val="FF9900"/>
    <a:srgbClr val="FF66FF"/>
    <a:srgbClr val="FF33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9" autoAdjust="0"/>
    <p:restoredTop sz="92800" autoAdjust="0"/>
  </p:normalViewPr>
  <p:slideViewPr>
    <p:cSldViewPr snapToGrid="0" snapToObjects="1">
      <p:cViewPr varScale="1">
        <p:scale>
          <a:sx n="86" d="100"/>
          <a:sy n="86" d="100"/>
        </p:scale>
        <p:origin x="74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394DB918-7E5D-4D52-ACF8-DFD37020979E}" type="datetimeFigureOut">
              <a:rPr lang="en-US"/>
              <a:pPr>
                <a:defRPr/>
              </a:pPr>
              <a:t>3/29/2017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E6DE721B-8B39-4503-A0D5-7341B092EBFA}" type="slidenum">
              <a:rPr lang="en-US"/>
              <a:pPr>
                <a:defRPr/>
              </a:pPr>
              <a:t>‹#›</a:t>
            </a:fld>
            <a:endParaRPr lang="en-US"/>
          </a:p>
        </p:txBody>
      </p:sp>
    </p:spTree>
    <p:extLst>
      <p:ext uri="{BB962C8B-B14F-4D97-AF65-F5344CB8AC3E}">
        <p14:creationId xmlns:p14="http://schemas.microsoft.com/office/powerpoint/2010/main" val="24793446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54E06C45-290C-4E09-AC6C-4EF921310D5A}" type="datetimeFigureOut">
              <a:rPr lang="en-US"/>
              <a:pPr>
                <a:defRPr/>
              </a:pPr>
              <a:t>3/29/2017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noProof="0" smtClean="0"/>
              <a:t>Click to edit Master text styles</a:t>
            </a:r>
          </a:p>
          <a:p>
            <a:pPr lvl="1"/>
            <a:r>
              <a:rPr lang="en-AU" noProof="0" smtClean="0"/>
              <a:t>Second level</a:t>
            </a:r>
          </a:p>
          <a:p>
            <a:pPr lvl="2"/>
            <a:r>
              <a:rPr lang="en-AU" noProof="0" smtClean="0"/>
              <a:t>Third level</a:t>
            </a:r>
          </a:p>
          <a:p>
            <a:pPr lvl="3"/>
            <a:r>
              <a:rPr lang="en-AU" noProof="0" smtClean="0"/>
              <a:t>Fourth level</a:t>
            </a:r>
          </a:p>
          <a:p>
            <a:pPr lvl="4"/>
            <a:r>
              <a:rPr lang="en-AU"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D4B61188-8073-4C5C-8030-C672E79AF2D6}" type="slidenum">
              <a:rPr lang="en-US"/>
              <a:pPr>
                <a:defRPr/>
              </a:pPr>
              <a:t>‹#›</a:t>
            </a:fld>
            <a:endParaRPr lang="en-US"/>
          </a:p>
        </p:txBody>
      </p:sp>
    </p:spTree>
    <p:extLst>
      <p:ext uri="{BB962C8B-B14F-4D97-AF65-F5344CB8AC3E}">
        <p14:creationId xmlns:p14="http://schemas.microsoft.com/office/powerpoint/2010/main" val="3557401294"/>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55227" y="89290"/>
            <a:ext cx="7357669" cy="534612"/>
          </a:xfrm>
        </p:spPr>
        <p:txBody>
          <a:bodyPr>
            <a:noAutofit/>
          </a:bodyPr>
          <a:lstStyle>
            <a:lvl1pPr algn="l">
              <a:defRPr sz="3200" b="1">
                <a:solidFill>
                  <a:schemeClr val="bg1"/>
                </a:solidFill>
              </a:defRPr>
            </a:lvl1pPr>
          </a:lstStyle>
          <a:p>
            <a:r>
              <a:rPr lang="en-AU"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r>
              <a:rPr lang="en-AU"/>
              <a:t>16/02/12</a:t>
            </a:r>
            <a:endParaRPr lang="en-US"/>
          </a:p>
        </p:txBody>
      </p:sp>
      <p:sp>
        <p:nvSpPr>
          <p:cNvPr id="4" name="Slide Number Placeholder 5"/>
          <p:cNvSpPr>
            <a:spLocks noGrp="1"/>
          </p:cNvSpPr>
          <p:nvPr>
            <p:ph type="sldNum" sz="quarter" idx="11"/>
          </p:nvPr>
        </p:nvSpPr>
        <p:spPr/>
        <p:txBody>
          <a:bodyPr/>
          <a:lstStyle>
            <a:lvl1pPr>
              <a:defRPr/>
            </a:lvl1pPr>
          </a:lstStyle>
          <a:p>
            <a:pPr>
              <a:defRPr/>
            </a:pPr>
            <a:fld id="{2E3C3C96-AD63-41CE-B160-57E485D7B64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AU"/>
              <a:t>16/02/12</a:t>
            </a:r>
            <a:endParaRPr lang="en-US"/>
          </a:p>
        </p:txBody>
      </p:sp>
      <p:sp>
        <p:nvSpPr>
          <p:cNvPr id="5" name="Slide Number Placeholder 5"/>
          <p:cNvSpPr>
            <a:spLocks noGrp="1"/>
          </p:cNvSpPr>
          <p:nvPr>
            <p:ph type="sldNum" sz="quarter" idx="11"/>
          </p:nvPr>
        </p:nvSpPr>
        <p:spPr/>
        <p:txBody>
          <a:bodyPr/>
          <a:lstStyle>
            <a:lvl1pPr>
              <a:defRPr/>
            </a:lvl1pPr>
          </a:lstStyle>
          <a:p>
            <a:pPr>
              <a:defRPr/>
            </a:pPr>
            <a:fld id="{41C80052-18B8-4CD0-88D8-65E38C0B2AD0}"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AU"/>
              <a:t>16/02/12</a:t>
            </a:r>
            <a:endParaRPr lang="en-US"/>
          </a:p>
        </p:txBody>
      </p:sp>
      <p:sp>
        <p:nvSpPr>
          <p:cNvPr id="5" name="Slide Number Placeholder 5"/>
          <p:cNvSpPr>
            <a:spLocks noGrp="1"/>
          </p:cNvSpPr>
          <p:nvPr>
            <p:ph type="sldNum" sz="quarter" idx="11"/>
          </p:nvPr>
        </p:nvSpPr>
        <p:spPr/>
        <p:txBody>
          <a:bodyPr/>
          <a:lstStyle>
            <a:lvl1pPr>
              <a:defRPr/>
            </a:lvl1pPr>
          </a:lstStyle>
          <a:p>
            <a:pPr>
              <a:defRPr/>
            </a:pPr>
            <a:fld id="{866B0574-640E-438E-893D-C4D48C035BA1}"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165225"/>
            <a:ext cx="8229600" cy="944563"/>
          </a:xfrm>
        </p:spPr>
        <p:txBody>
          <a:bodyPr/>
          <a:lstStyle/>
          <a:p>
            <a:r>
              <a:rPr lang="en-US"/>
              <a:t>Click to edit Master title style</a:t>
            </a:r>
          </a:p>
        </p:txBody>
      </p:sp>
      <p:sp>
        <p:nvSpPr>
          <p:cNvPr id="3" name="Content Placeholder 2"/>
          <p:cNvSpPr>
            <a:spLocks noGrp="1"/>
          </p:cNvSpPr>
          <p:nvPr>
            <p:ph idx="1"/>
          </p:nvPr>
        </p:nvSpPr>
        <p:spPr>
          <a:xfrm>
            <a:off x="457200" y="2325688"/>
            <a:ext cx="8229600" cy="38004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AU"/>
              <a:t>16/02/12</a:t>
            </a:r>
            <a:endParaRPr lang="en-US"/>
          </a:p>
        </p:txBody>
      </p:sp>
      <p:sp>
        <p:nvSpPr>
          <p:cNvPr id="5" name="Slide Number Placeholder 5"/>
          <p:cNvSpPr>
            <a:spLocks noGrp="1"/>
          </p:cNvSpPr>
          <p:nvPr>
            <p:ph type="sldNum" sz="quarter" idx="11"/>
          </p:nvPr>
        </p:nvSpPr>
        <p:spPr/>
        <p:txBody>
          <a:bodyPr/>
          <a:lstStyle>
            <a:lvl1pPr>
              <a:defRPr/>
            </a:lvl1pPr>
          </a:lstStyle>
          <a:p>
            <a:pPr>
              <a:defRPr/>
            </a:pPr>
            <a:fld id="{43D1D6D5-DA7F-4387-9A88-0D3142252B06}"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AU"/>
              <a:t>16/02/12</a:t>
            </a:r>
            <a:endParaRPr lang="en-US"/>
          </a:p>
        </p:txBody>
      </p:sp>
      <p:sp>
        <p:nvSpPr>
          <p:cNvPr id="3" name="Slide Number Placeholder 5"/>
          <p:cNvSpPr>
            <a:spLocks noGrp="1"/>
          </p:cNvSpPr>
          <p:nvPr>
            <p:ph type="sldNum" sz="quarter" idx="11"/>
          </p:nvPr>
        </p:nvSpPr>
        <p:spPr/>
        <p:txBody>
          <a:bodyPr/>
          <a:lstStyle>
            <a:lvl1pPr>
              <a:defRPr/>
            </a:lvl1pPr>
          </a:lstStyle>
          <a:p>
            <a:pPr>
              <a:defRPr/>
            </a:pPr>
            <a:fld id="{91ECA05A-1778-4959-B79C-604B4AA9761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165225"/>
            <a:ext cx="8229600" cy="944563"/>
          </a:xfrm>
        </p:spPr>
        <p:txBody>
          <a:bodyPr/>
          <a:lstStyle/>
          <a:p>
            <a:r>
              <a:rPr lang="en-US"/>
              <a:t>Click to edit Master title style</a:t>
            </a:r>
          </a:p>
        </p:txBody>
      </p:sp>
      <p:sp>
        <p:nvSpPr>
          <p:cNvPr id="3" name="Text Placeholder 2"/>
          <p:cNvSpPr>
            <a:spLocks noGrp="1"/>
          </p:cNvSpPr>
          <p:nvPr>
            <p:ph type="body" sz="half" idx="1"/>
          </p:nvPr>
        </p:nvSpPr>
        <p:spPr>
          <a:xfrm>
            <a:off x="457200" y="2325688"/>
            <a:ext cx="4038600" cy="38004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325688"/>
            <a:ext cx="4038600" cy="38004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AU"/>
              <a:t>16/02/12</a:t>
            </a:r>
            <a:endParaRPr lang="en-US"/>
          </a:p>
        </p:txBody>
      </p:sp>
      <p:sp>
        <p:nvSpPr>
          <p:cNvPr id="6" name="Slide Number Placeholder 5"/>
          <p:cNvSpPr>
            <a:spLocks noGrp="1"/>
          </p:cNvSpPr>
          <p:nvPr>
            <p:ph type="sldNum" sz="quarter" idx="11"/>
          </p:nvPr>
        </p:nvSpPr>
        <p:spPr/>
        <p:txBody>
          <a:bodyPr/>
          <a:lstStyle>
            <a:lvl1pPr>
              <a:defRPr/>
            </a:lvl1pPr>
          </a:lstStyle>
          <a:p>
            <a:pPr>
              <a:defRPr/>
            </a:pPr>
            <a:fld id="{614CFCBA-CA92-46FF-9DD0-A7B0B9513F8B}"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6" descr="PPT template-3.jpg"/>
          <p:cNvPicPr>
            <a:picLocks noChangeAspect="1"/>
          </p:cNvPicPr>
          <p:nvPr userDrawn="1"/>
        </p:nvPicPr>
        <p:blipFill>
          <a:blip r:embed="rId8"/>
          <a:srcRect/>
          <a:stretch>
            <a:fillRect/>
          </a:stretch>
        </p:blipFill>
        <p:spPr bwMode="auto">
          <a:xfrm>
            <a:off x="0" y="0"/>
            <a:ext cx="9144000" cy="6858000"/>
          </a:xfrm>
          <a:prstGeom prst="rect">
            <a:avLst/>
          </a:prstGeom>
          <a:noFill/>
          <a:ln w="9525">
            <a:noFill/>
            <a:miter lim="800000"/>
            <a:headEnd/>
            <a:tailEnd/>
          </a:ln>
        </p:spPr>
      </p:pic>
      <p:sp>
        <p:nvSpPr>
          <p:cNvPr id="1027" name="Title Placeholder 1"/>
          <p:cNvSpPr>
            <a:spLocks noGrp="1"/>
          </p:cNvSpPr>
          <p:nvPr>
            <p:ph type="title"/>
          </p:nvPr>
        </p:nvSpPr>
        <p:spPr bwMode="auto">
          <a:xfrm>
            <a:off x="457200" y="1165225"/>
            <a:ext cx="8229600" cy="944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smtClean="0"/>
              <a:t>Click to edit Master title style</a:t>
            </a:r>
            <a:endParaRPr lang="en-US" smtClean="0"/>
          </a:p>
        </p:txBody>
      </p:sp>
      <p:sp>
        <p:nvSpPr>
          <p:cNvPr id="1028" name="Text Placeholder 2"/>
          <p:cNvSpPr>
            <a:spLocks noGrp="1"/>
          </p:cNvSpPr>
          <p:nvPr>
            <p:ph type="body" idx="1"/>
          </p:nvPr>
        </p:nvSpPr>
        <p:spPr bwMode="auto">
          <a:xfrm>
            <a:off x="457200" y="2325688"/>
            <a:ext cx="8229600" cy="38004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smtClean="0"/>
          </a:p>
        </p:txBody>
      </p:sp>
      <p:sp>
        <p:nvSpPr>
          <p:cNvPr id="4" name="Date Placeholder 3"/>
          <p:cNvSpPr>
            <a:spLocks noGrp="1"/>
          </p:cNvSpPr>
          <p:nvPr>
            <p:ph type="dt" sz="half" idx="2"/>
          </p:nvPr>
        </p:nvSpPr>
        <p:spPr>
          <a:xfrm>
            <a:off x="6181725" y="6545263"/>
            <a:ext cx="2346325" cy="365125"/>
          </a:xfrm>
          <a:prstGeom prst="rect">
            <a:avLst/>
          </a:prstGeom>
        </p:spPr>
        <p:txBody>
          <a:bodyPr vert="horz" lIns="91440" tIns="45720" rIns="91440" bIns="45720" rtlCol="0" anchor="ctr"/>
          <a:lstStyle>
            <a:lvl1pPr algn="r" fontAlgn="auto">
              <a:spcBef>
                <a:spcPts val="0"/>
              </a:spcBef>
              <a:spcAft>
                <a:spcPts val="0"/>
              </a:spcAft>
              <a:defRPr sz="1200">
                <a:solidFill>
                  <a:schemeClr val="bg1"/>
                </a:solidFill>
                <a:latin typeface="+mn-lt"/>
              </a:defRPr>
            </a:lvl1pPr>
          </a:lstStyle>
          <a:p>
            <a:pPr>
              <a:defRPr/>
            </a:pPr>
            <a:r>
              <a:rPr lang="en-AU"/>
              <a:t>16/02/12</a:t>
            </a:r>
            <a:endParaRPr lang="en-US"/>
          </a:p>
        </p:txBody>
      </p:sp>
      <p:sp>
        <p:nvSpPr>
          <p:cNvPr id="6" name="Slide Number Placeholder 5"/>
          <p:cNvSpPr>
            <a:spLocks noGrp="1"/>
          </p:cNvSpPr>
          <p:nvPr>
            <p:ph type="sldNum" sz="quarter" idx="4"/>
          </p:nvPr>
        </p:nvSpPr>
        <p:spPr>
          <a:xfrm>
            <a:off x="8596313" y="6545263"/>
            <a:ext cx="384175" cy="365125"/>
          </a:xfrm>
          <a:prstGeom prst="rect">
            <a:avLst/>
          </a:prstGeom>
        </p:spPr>
        <p:txBody>
          <a:bodyPr vert="horz" lIns="91440" tIns="45720" rIns="91440" bIns="45720" rtlCol="0" anchor="ctr"/>
          <a:lstStyle>
            <a:lvl1pPr algn="r" fontAlgn="auto">
              <a:spcBef>
                <a:spcPts val="0"/>
              </a:spcBef>
              <a:spcAft>
                <a:spcPts val="0"/>
              </a:spcAft>
              <a:defRPr sz="1200">
                <a:solidFill>
                  <a:schemeClr val="bg1"/>
                </a:solidFill>
                <a:latin typeface="+mn-lt"/>
              </a:defRPr>
            </a:lvl1pPr>
          </a:lstStyle>
          <a:p>
            <a:pPr>
              <a:defRPr/>
            </a:pPr>
            <a:fld id="{C94A83EB-6F89-4FB3-9B8A-956C8C7E958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Lst>
  <p:hf hdr="0" ftr="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p:txBody>
          <a:bodyPr/>
          <a:lstStyle/>
          <a:p>
            <a:pPr eaLnBrk="1" hangingPunct="1"/>
            <a:r>
              <a:rPr lang="en-AU" b="1" dirty="0" smtClean="0">
                <a:solidFill>
                  <a:schemeClr val="bg1">
                    <a:lumMod val="50000"/>
                  </a:schemeClr>
                </a:solidFill>
                <a:latin typeface="Arial" panose="020B0604020202020204" pitchFamily="34" charset="0"/>
                <a:ea typeface="+mn-ea"/>
                <a:cs typeface="Arial" panose="020B0604020202020204" pitchFamily="34" charset="0"/>
              </a:rPr>
              <a:t>Diagnosis &amp; </a:t>
            </a:r>
            <a:r>
              <a:rPr lang="en-AU" b="1" dirty="0">
                <a:solidFill>
                  <a:schemeClr val="bg1">
                    <a:lumMod val="50000"/>
                  </a:schemeClr>
                </a:solidFill>
                <a:latin typeface="Arial" panose="020B0604020202020204" pitchFamily="34" charset="0"/>
                <a:ea typeface="+mn-ea"/>
                <a:cs typeface="Arial" panose="020B0604020202020204" pitchFamily="34" charset="0"/>
              </a:rPr>
              <a:t>management</a:t>
            </a:r>
            <a:r>
              <a:rPr lang="en-AU" b="1" dirty="0">
                <a:solidFill>
                  <a:srgbClr val="AC0016"/>
                </a:solidFill>
                <a:latin typeface="Arial" panose="020B0604020202020204" pitchFamily="34" charset="0"/>
                <a:ea typeface="+mn-ea"/>
                <a:cs typeface="Arial" panose="020B0604020202020204" pitchFamily="34" charset="0"/>
              </a:rPr>
              <a:t/>
            </a:r>
            <a:br>
              <a:rPr lang="en-AU" b="1" dirty="0">
                <a:solidFill>
                  <a:srgbClr val="AC0016"/>
                </a:solidFill>
                <a:latin typeface="Arial" panose="020B0604020202020204" pitchFamily="34" charset="0"/>
                <a:ea typeface="+mn-ea"/>
                <a:cs typeface="Arial" panose="020B0604020202020204" pitchFamily="34" charset="0"/>
              </a:rPr>
            </a:br>
            <a:r>
              <a:rPr lang="en-AU" b="1" dirty="0" smtClean="0">
                <a:solidFill>
                  <a:srgbClr val="AC0016"/>
                </a:solidFill>
                <a:latin typeface="Arial" panose="020B0604020202020204" pitchFamily="34" charset="0"/>
                <a:ea typeface="+mn-ea"/>
                <a:cs typeface="Arial" panose="020B0604020202020204" pitchFamily="34" charset="0"/>
              </a:rPr>
              <a:t>Acute </a:t>
            </a:r>
            <a:r>
              <a:rPr lang="en-AU" b="1" dirty="0">
                <a:solidFill>
                  <a:srgbClr val="AC0016"/>
                </a:solidFill>
                <a:latin typeface="Arial" panose="020B0604020202020204" pitchFamily="34" charset="0"/>
                <a:ea typeface="+mn-ea"/>
                <a:cs typeface="Arial" panose="020B0604020202020204" pitchFamily="34" charset="0"/>
              </a:rPr>
              <a:t>rheumatic fever</a:t>
            </a:r>
          </a:p>
        </p:txBody>
      </p:sp>
      <p:sp>
        <p:nvSpPr>
          <p:cNvPr id="3" name="TextBox 2"/>
          <p:cNvSpPr txBox="1"/>
          <p:nvPr/>
        </p:nvSpPr>
        <p:spPr>
          <a:xfrm>
            <a:off x="6734651" y="5157192"/>
            <a:ext cx="1723549" cy="923330"/>
          </a:xfrm>
          <a:prstGeom prst="rect">
            <a:avLst/>
          </a:prstGeom>
          <a:noFill/>
        </p:spPr>
        <p:txBody>
          <a:bodyPr wrap="none" rtlCol="0">
            <a:spAutoFit/>
          </a:bodyPr>
          <a:lstStyle/>
          <a:p>
            <a:pPr algn="ctr"/>
            <a:r>
              <a:rPr lang="en-AU" dirty="0" smtClean="0"/>
              <a:t>Sara Noonan</a:t>
            </a:r>
          </a:p>
          <a:p>
            <a:pPr algn="ctr"/>
            <a:r>
              <a:rPr lang="en-AU" dirty="0" smtClean="0"/>
              <a:t>29 March 2017</a:t>
            </a:r>
          </a:p>
          <a:p>
            <a:pPr algn="ctr"/>
            <a:r>
              <a:rPr lang="en-AU" dirty="0" smtClean="0"/>
              <a:t>SAHMRI</a:t>
            </a:r>
            <a:endParaRPr lang="en-AU" dirty="0"/>
          </a:p>
        </p:txBody>
      </p:sp>
    </p:spTree>
    <p:extLst>
      <p:ext uri="{BB962C8B-B14F-4D97-AF65-F5344CB8AC3E}">
        <p14:creationId xmlns:p14="http://schemas.microsoft.com/office/powerpoint/2010/main" val="17237820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6543" y="1"/>
            <a:ext cx="7399455" cy="6862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630315" y="5255580"/>
            <a:ext cx="8256233" cy="1633669"/>
          </a:xfrm>
          <a:prstGeom prst="rect">
            <a:avLst/>
          </a:prstGeom>
          <a:noFill/>
          <a:ln w="3492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9425594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858" y="862357"/>
            <a:ext cx="8964488" cy="40047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6"/>
          <p:cNvSpPr>
            <a:spLocks noChangeArrowheads="1"/>
          </p:cNvSpPr>
          <p:nvPr/>
        </p:nvSpPr>
        <p:spPr bwMode="auto">
          <a:xfrm>
            <a:off x="0" y="0"/>
            <a:ext cx="9144000" cy="719138"/>
          </a:xfrm>
          <a:prstGeom prst="rect">
            <a:avLst/>
          </a:prstGeom>
          <a:noFill/>
          <a:ln w="9525">
            <a:noFill/>
            <a:miter lim="800000"/>
            <a:headEnd/>
            <a:tailEnd/>
          </a:ln>
        </p:spPr>
        <p:txBody>
          <a:bodyPr/>
          <a:lstStyle/>
          <a:p>
            <a:pPr algn="ctr"/>
            <a:r>
              <a:rPr lang="en-US" sz="3600" dirty="0" smtClean="0">
                <a:solidFill>
                  <a:schemeClr val="bg1"/>
                </a:solidFill>
                <a:latin typeface="David" pitchFamily="34" charset="-79"/>
                <a:cs typeface="David" pitchFamily="34" charset="-79"/>
              </a:rPr>
              <a:t>minor manifestations    </a:t>
            </a:r>
            <a:r>
              <a:rPr lang="en-US" sz="4400" dirty="0" smtClean="0">
                <a:solidFill>
                  <a:srgbClr val="000099"/>
                </a:solidFill>
                <a:latin typeface="David" pitchFamily="34" charset="-79"/>
                <a:cs typeface="David" pitchFamily="34" charset="-79"/>
              </a:rPr>
              <a:t>PAGE 37</a:t>
            </a:r>
            <a:endParaRPr lang="en-US" sz="4400" dirty="0">
              <a:solidFill>
                <a:srgbClr val="000099"/>
              </a:solidFill>
              <a:latin typeface="David" pitchFamily="34" charset="-79"/>
              <a:cs typeface="David" pitchFamily="34" charset="-79"/>
            </a:endParaRPr>
          </a:p>
        </p:txBody>
      </p:sp>
      <p:pic>
        <p:nvPicPr>
          <p:cNvPr id="6" name="Picture 4"/>
          <p:cNvPicPr>
            <a:picLocks noChangeAspect="1" noChangeArrowheads="1"/>
          </p:cNvPicPr>
          <p:nvPr/>
        </p:nvPicPr>
        <p:blipFill>
          <a:blip r:embed="rId3"/>
          <a:srcRect/>
          <a:stretch>
            <a:fillRect/>
          </a:stretch>
        </p:blipFill>
        <p:spPr bwMode="auto">
          <a:xfrm>
            <a:off x="7439487" y="4536477"/>
            <a:ext cx="1535835" cy="2027640"/>
          </a:xfrm>
          <a:prstGeom prst="rect">
            <a:avLst/>
          </a:prstGeom>
          <a:noFill/>
          <a:ln w="9525">
            <a:noFill/>
            <a:miter lim="800000"/>
            <a:headEnd/>
            <a:tailEnd/>
          </a:ln>
        </p:spPr>
      </p:pic>
    </p:spTree>
    <p:extLst>
      <p:ext uri="{BB962C8B-B14F-4D97-AF65-F5344CB8AC3E}">
        <p14:creationId xmlns:p14="http://schemas.microsoft.com/office/powerpoint/2010/main" val="12371209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45239" y="2511900"/>
            <a:ext cx="4471541" cy="30366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a:spLocks noChangeArrowheads="1"/>
          </p:cNvSpPr>
          <p:nvPr/>
        </p:nvSpPr>
        <p:spPr bwMode="auto">
          <a:xfrm>
            <a:off x="0" y="0"/>
            <a:ext cx="9144000" cy="719138"/>
          </a:xfrm>
          <a:prstGeom prst="rect">
            <a:avLst/>
          </a:prstGeom>
          <a:noFill/>
          <a:ln w="9525">
            <a:noFill/>
            <a:miter lim="800000"/>
            <a:headEnd/>
            <a:tailEnd/>
          </a:ln>
        </p:spPr>
        <p:txBody>
          <a:bodyPr/>
          <a:lstStyle/>
          <a:p>
            <a:pPr algn="ctr"/>
            <a:r>
              <a:rPr lang="en-US" sz="3600" dirty="0" smtClean="0">
                <a:solidFill>
                  <a:schemeClr val="bg1"/>
                </a:solidFill>
                <a:latin typeface="David" pitchFamily="34" charset="-79"/>
                <a:cs typeface="David" pitchFamily="34" charset="-79"/>
              </a:rPr>
              <a:t>Evidence of strep infection</a:t>
            </a:r>
            <a:endParaRPr lang="en-US" sz="4400" dirty="0">
              <a:solidFill>
                <a:srgbClr val="000099"/>
              </a:solidFill>
              <a:latin typeface="David" pitchFamily="34" charset="-79"/>
              <a:cs typeface="David" pitchFamily="34" charset="-79"/>
            </a:endParaRPr>
          </a:p>
        </p:txBody>
      </p:sp>
      <p:sp>
        <p:nvSpPr>
          <p:cNvPr id="8" name="Rectangle 2"/>
          <p:cNvSpPr txBox="1">
            <a:spLocks noChangeArrowheads="1"/>
          </p:cNvSpPr>
          <p:nvPr/>
        </p:nvSpPr>
        <p:spPr>
          <a:xfrm>
            <a:off x="485775" y="1248669"/>
            <a:ext cx="8172450" cy="1192690"/>
          </a:xfrm>
          <a:prstGeom prst="rect">
            <a:avLst/>
          </a:prstGeom>
        </p:spPr>
        <p:txBody>
          <a:bodyPr/>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a:lstStyle>
          <a:p>
            <a:pPr eaLnBrk="1" hangingPunct="1"/>
            <a:r>
              <a:rPr lang="en-US" sz="7200" dirty="0" smtClean="0">
                <a:solidFill>
                  <a:srgbClr val="000099"/>
                </a:solidFill>
              </a:rPr>
              <a:t>page 38</a:t>
            </a:r>
            <a:endParaRPr lang="en-US" sz="8800" dirty="0" smtClean="0">
              <a:solidFill>
                <a:srgbClr val="000099"/>
              </a:solidFill>
            </a:endParaRPr>
          </a:p>
        </p:txBody>
      </p:sp>
    </p:spTree>
    <p:extLst>
      <p:ext uri="{BB962C8B-B14F-4D97-AF65-F5344CB8AC3E}">
        <p14:creationId xmlns:p14="http://schemas.microsoft.com/office/powerpoint/2010/main" val="5401852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AU" smtClean="0"/>
              <a:t>16/02/12</a:t>
            </a:r>
            <a:endParaRPr lang="en-US"/>
          </a:p>
        </p:txBody>
      </p:sp>
      <p:sp>
        <p:nvSpPr>
          <p:cNvPr id="3" name="Slide Number Placeholder 2"/>
          <p:cNvSpPr>
            <a:spLocks noGrp="1"/>
          </p:cNvSpPr>
          <p:nvPr>
            <p:ph type="sldNum" sz="quarter" idx="11"/>
          </p:nvPr>
        </p:nvSpPr>
        <p:spPr/>
        <p:txBody>
          <a:bodyPr/>
          <a:lstStyle/>
          <a:p>
            <a:pPr>
              <a:defRPr/>
            </a:pPr>
            <a:fld id="{91ECA05A-1778-4959-B79C-604B4AA97613}" type="slidenum">
              <a:rPr lang="en-US" smtClean="0"/>
              <a:pPr>
                <a:defRPr/>
              </a:pPr>
              <a:t>13</a:t>
            </a:fld>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915" y="1011727"/>
            <a:ext cx="9140984" cy="53303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2"/>
          <p:cNvSpPr txBox="1">
            <a:spLocks noChangeArrowheads="1"/>
          </p:cNvSpPr>
          <p:nvPr/>
        </p:nvSpPr>
        <p:spPr>
          <a:xfrm>
            <a:off x="707717" y="-142043"/>
            <a:ext cx="8172450" cy="621436"/>
          </a:xfrm>
          <a:prstGeom prst="rect">
            <a:avLst/>
          </a:prstGeom>
        </p:spPr>
        <p:txBody>
          <a:bodyPr/>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a:lstStyle>
          <a:p>
            <a:pPr eaLnBrk="1" hangingPunct="1"/>
            <a:r>
              <a:rPr lang="en-US" sz="6000" dirty="0" smtClean="0">
                <a:solidFill>
                  <a:srgbClr val="000099"/>
                </a:solidFill>
              </a:rPr>
              <a:t>page 39</a:t>
            </a:r>
            <a:endParaRPr lang="en-US" sz="7200" dirty="0" smtClean="0">
              <a:solidFill>
                <a:srgbClr val="000099"/>
              </a:solidFill>
            </a:endParaRPr>
          </a:p>
        </p:txBody>
      </p:sp>
    </p:spTree>
    <p:extLst>
      <p:ext uri="{BB962C8B-B14F-4D97-AF65-F5344CB8AC3E}">
        <p14:creationId xmlns:p14="http://schemas.microsoft.com/office/powerpoint/2010/main" val="26556134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6543" y="1"/>
            <a:ext cx="7399455" cy="6862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548153" y="603681"/>
            <a:ext cx="8256233" cy="1402672"/>
          </a:xfrm>
          <a:prstGeom prst="rect">
            <a:avLst/>
          </a:prstGeom>
          <a:noFill/>
          <a:ln w="3492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7631632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body" idx="1"/>
          </p:nvPr>
        </p:nvSpPr>
        <p:spPr>
          <a:xfrm>
            <a:off x="1331641" y="1268760"/>
            <a:ext cx="7488832" cy="5040559"/>
          </a:xfrm>
        </p:spPr>
        <p:txBody>
          <a:bodyPr>
            <a:noAutofit/>
          </a:bodyPr>
          <a:lstStyle/>
          <a:p>
            <a:pPr>
              <a:lnSpc>
                <a:spcPct val="120000"/>
              </a:lnSpc>
              <a:buNone/>
              <a:defRPr/>
            </a:pPr>
            <a:r>
              <a:rPr lang="en-US" sz="2800" dirty="0" smtClean="0">
                <a:latin typeface="David" pitchFamily="34" charset="-79"/>
                <a:cs typeface="David" pitchFamily="34" charset="-79"/>
              </a:rPr>
              <a:t>If</a:t>
            </a:r>
            <a:r>
              <a:rPr lang="en-US" sz="2800" dirty="0" smtClean="0">
                <a:solidFill>
                  <a:srgbClr val="C00000"/>
                </a:solidFill>
                <a:latin typeface="David" pitchFamily="34" charset="-79"/>
                <a:cs typeface="David" pitchFamily="34" charset="-79"/>
              </a:rPr>
              <a:t> </a:t>
            </a:r>
            <a:r>
              <a:rPr lang="en-US" sz="2800" dirty="0">
                <a:solidFill>
                  <a:srgbClr val="C00000"/>
                </a:solidFill>
                <a:latin typeface="David" pitchFamily="34" charset="-79"/>
                <a:cs typeface="David" pitchFamily="34" charset="-79"/>
              </a:rPr>
              <a:t>arthritis </a:t>
            </a:r>
            <a:r>
              <a:rPr lang="en-US" sz="2800" dirty="0">
                <a:latin typeface="David" pitchFamily="34" charset="-79"/>
                <a:cs typeface="David" pitchFamily="34" charset="-79"/>
              </a:rPr>
              <a:t>is a MAJOR,</a:t>
            </a:r>
            <a:r>
              <a:rPr lang="en-US" sz="2800" dirty="0">
                <a:solidFill>
                  <a:srgbClr val="C00000"/>
                </a:solidFill>
                <a:latin typeface="David" pitchFamily="34" charset="-79"/>
                <a:cs typeface="David" pitchFamily="34" charset="-79"/>
              </a:rPr>
              <a:t> arthralgia </a:t>
            </a:r>
            <a:r>
              <a:rPr lang="en-US" sz="2800" dirty="0">
                <a:latin typeface="David" pitchFamily="34" charset="-79"/>
                <a:cs typeface="David" pitchFamily="34" charset="-79"/>
              </a:rPr>
              <a:t>cannot be counted in the same person as a </a:t>
            </a:r>
            <a:r>
              <a:rPr lang="en-US" sz="2800" dirty="0" smtClean="0">
                <a:latin typeface="David" pitchFamily="34" charset="-79"/>
                <a:cs typeface="David" pitchFamily="34" charset="-79"/>
              </a:rPr>
              <a:t>MINOR</a:t>
            </a:r>
          </a:p>
          <a:p>
            <a:pPr>
              <a:lnSpc>
                <a:spcPct val="120000"/>
              </a:lnSpc>
              <a:buNone/>
              <a:defRPr/>
            </a:pPr>
            <a:endParaRPr lang="en-US" sz="2800" dirty="0">
              <a:latin typeface="David" pitchFamily="34" charset="-79"/>
              <a:cs typeface="David" pitchFamily="34" charset="-79"/>
            </a:endParaRPr>
          </a:p>
          <a:p>
            <a:pPr>
              <a:lnSpc>
                <a:spcPct val="120000"/>
              </a:lnSpc>
              <a:buNone/>
              <a:defRPr/>
            </a:pPr>
            <a:r>
              <a:rPr lang="en-US" sz="2800" dirty="0" smtClean="0">
                <a:latin typeface="David" pitchFamily="34" charset="-79"/>
                <a:cs typeface="David" pitchFamily="34" charset="-79"/>
              </a:rPr>
              <a:t>If </a:t>
            </a:r>
            <a:r>
              <a:rPr lang="en-US" sz="2800" dirty="0">
                <a:solidFill>
                  <a:srgbClr val="C00000"/>
                </a:solidFill>
                <a:latin typeface="David" pitchFamily="34" charset="-79"/>
                <a:cs typeface="David" pitchFamily="34" charset="-79"/>
              </a:rPr>
              <a:t>carditis</a:t>
            </a:r>
            <a:r>
              <a:rPr lang="en-US" sz="2800" dirty="0">
                <a:latin typeface="David" pitchFamily="34" charset="-79"/>
                <a:cs typeface="David" pitchFamily="34" charset="-79"/>
              </a:rPr>
              <a:t> is a MAJOR, </a:t>
            </a:r>
            <a:r>
              <a:rPr lang="en-US" sz="2800" dirty="0">
                <a:solidFill>
                  <a:srgbClr val="C00000"/>
                </a:solidFill>
                <a:latin typeface="David" pitchFamily="34" charset="-79"/>
                <a:cs typeface="David" pitchFamily="34" charset="-79"/>
              </a:rPr>
              <a:t>prolonged PR </a:t>
            </a:r>
            <a:r>
              <a:rPr lang="en-US" sz="2800" dirty="0">
                <a:latin typeface="David" pitchFamily="34" charset="-79"/>
                <a:cs typeface="David" pitchFamily="34" charset="-79"/>
              </a:rPr>
              <a:t>cannot be counted in the same person as a MINOR</a:t>
            </a:r>
            <a:r>
              <a:rPr lang="en-US" sz="1800" dirty="0">
                <a:latin typeface="David" pitchFamily="34" charset="-79"/>
                <a:cs typeface="David" pitchFamily="34" charset="-79"/>
              </a:rPr>
              <a:t> </a:t>
            </a:r>
            <a:endParaRPr lang="en-US" sz="1800" dirty="0" smtClean="0">
              <a:latin typeface="David" pitchFamily="34" charset="-79"/>
              <a:cs typeface="David" pitchFamily="34" charset="-79"/>
            </a:endParaRPr>
          </a:p>
          <a:p>
            <a:pPr>
              <a:lnSpc>
                <a:spcPct val="120000"/>
              </a:lnSpc>
              <a:buNone/>
              <a:defRPr/>
            </a:pPr>
            <a:endParaRPr lang="en-US" sz="1800" dirty="0">
              <a:solidFill>
                <a:srgbClr val="C00000"/>
              </a:solidFill>
              <a:latin typeface="David" pitchFamily="34" charset="-79"/>
              <a:cs typeface="David" pitchFamily="34" charset="-79"/>
            </a:endParaRPr>
          </a:p>
          <a:p>
            <a:pPr>
              <a:lnSpc>
                <a:spcPct val="120000"/>
              </a:lnSpc>
              <a:buNone/>
              <a:defRPr/>
            </a:pPr>
            <a:r>
              <a:rPr lang="en-US" sz="2800" dirty="0" smtClean="0">
                <a:solidFill>
                  <a:srgbClr val="C00000"/>
                </a:solidFill>
                <a:latin typeface="David" pitchFamily="34" charset="-79"/>
                <a:cs typeface="David" pitchFamily="34" charset="-79"/>
              </a:rPr>
              <a:t>ARF </a:t>
            </a:r>
            <a:r>
              <a:rPr lang="en-US" sz="2800" dirty="0">
                <a:latin typeface="David" pitchFamily="34" charset="-79"/>
                <a:cs typeface="David" pitchFamily="34" charset="-79"/>
              </a:rPr>
              <a:t>symptoms </a:t>
            </a:r>
            <a:r>
              <a:rPr lang="en-US" sz="2800" dirty="0">
                <a:solidFill>
                  <a:srgbClr val="C00000"/>
                </a:solidFill>
                <a:latin typeface="David" pitchFamily="34" charset="-79"/>
                <a:cs typeface="David" pitchFamily="34" charset="-79"/>
              </a:rPr>
              <a:t>within 3 months </a:t>
            </a:r>
            <a:r>
              <a:rPr lang="en-US" sz="2800" dirty="0">
                <a:latin typeface="David" pitchFamily="34" charset="-79"/>
                <a:cs typeface="David" pitchFamily="34" charset="-79"/>
              </a:rPr>
              <a:t>of start of symptoms is the </a:t>
            </a:r>
            <a:r>
              <a:rPr lang="en-US" sz="2800" dirty="0">
                <a:solidFill>
                  <a:srgbClr val="C00000"/>
                </a:solidFill>
                <a:latin typeface="David" pitchFamily="34" charset="-79"/>
                <a:cs typeface="David" pitchFamily="34" charset="-79"/>
              </a:rPr>
              <a:t>same ARF </a:t>
            </a:r>
            <a:r>
              <a:rPr lang="en-US" sz="2800" dirty="0">
                <a:latin typeface="David" pitchFamily="34" charset="-79"/>
                <a:cs typeface="David" pitchFamily="34" charset="-79"/>
              </a:rPr>
              <a:t>illness</a:t>
            </a:r>
          </a:p>
        </p:txBody>
      </p:sp>
      <p:sp>
        <p:nvSpPr>
          <p:cNvPr id="4" name="Rectangle 6"/>
          <p:cNvSpPr>
            <a:spLocks noChangeArrowheads="1"/>
          </p:cNvSpPr>
          <p:nvPr/>
        </p:nvSpPr>
        <p:spPr bwMode="auto">
          <a:xfrm>
            <a:off x="0" y="0"/>
            <a:ext cx="9144000" cy="719138"/>
          </a:xfrm>
          <a:prstGeom prst="rect">
            <a:avLst/>
          </a:prstGeom>
          <a:noFill/>
          <a:ln w="9525">
            <a:noFill/>
            <a:miter lim="800000"/>
            <a:headEnd/>
            <a:tailEnd/>
          </a:ln>
        </p:spPr>
        <p:txBody>
          <a:bodyPr/>
          <a:lstStyle/>
          <a:p>
            <a:pPr algn="ctr"/>
            <a:r>
              <a:rPr lang="en-US" sz="3600" dirty="0" smtClean="0">
                <a:solidFill>
                  <a:schemeClr val="bg1"/>
                </a:solidFill>
                <a:latin typeface="David" pitchFamily="34" charset="-79"/>
                <a:cs typeface="David" pitchFamily="34" charset="-79"/>
              </a:rPr>
              <a:t>considerations</a:t>
            </a:r>
            <a:endParaRPr lang="en-US" sz="3600" dirty="0">
              <a:solidFill>
                <a:schemeClr val="bg1"/>
              </a:solidFill>
              <a:latin typeface="David" pitchFamily="34" charset="-79"/>
              <a:cs typeface="David" pitchFamily="34" charset="-79"/>
            </a:endParaRPr>
          </a:p>
        </p:txBody>
      </p:sp>
    </p:spTree>
    <p:extLst>
      <p:ext uri="{BB962C8B-B14F-4D97-AF65-F5344CB8AC3E}">
        <p14:creationId xmlns:p14="http://schemas.microsoft.com/office/powerpoint/2010/main" val="21260214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body" idx="4294967295"/>
          </p:nvPr>
        </p:nvSpPr>
        <p:spPr>
          <a:xfrm>
            <a:off x="674694" y="1970843"/>
            <a:ext cx="7560840" cy="4660776"/>
          </a:xfrm>
        </p:spPr>
        <p:txBody>
          <a:bodyPr/>
          <a:lstStyle/>
          <a:p>
            <a:pPr eaLnBrk="1" hangingPunct="1">
              <a:lnSpc>
                <a:spcPct val="80000"/>
              </a:lnSpc>
              <a:buFontTx/>
              <a:buNone/>
            </a:pPr>
            <a:r>
              <a:rPr lang="en-AU" sz="2400" dirty="0" smtClean="0">
                <a:latin typeface="David" pitchFamily="34" charset="-79"/>
                <a:cs typeface="David" pitchFamily="34" charset="-79"/>
              </a:rPr>
              <a:t>“A clinical presentation that falls short by either one major or one minor manifestation, or in the absence of streptococcal serology results, but one in which ARF is considered the most likely diagnosis.”</a:t>
            </a:r>
            <a:r>
              <a:rPr lang="en-AU" dirty="0" smtClean="0">
                <a:latin typeface="David" pitchFamily="34" charset="-79"/>
                <a:cs typeface="David" pitchFamily="34" charset="-79"/>
              </a:rPr>
              <a:t> </a:t>
            </a:r>
          </a:p>
          <a:p>
            <a:pPr eaLnBrk="1" hangingPunct="1">
              <a:lnSpc>
                <a:spcPct val="80000"/>
              </a:lnSpc>
              <a:buFontTx/>
              <a:buNone/>
            </a:pPr>
            <a:endParaRPr lang="en-AU" dirty="0" smtClean="0">
              <a:latin typeface="David" pitchFamily="34" charset="-79"/>
              <a:cs typeface="David" pitchFamily="34" charset="-79"/>
            </a:endParaRPr>
          </a:p>
          <a:p>
            <a:pPr eaLnBrk="1" hangingPunct="1">
              <a:lnSpc>
                <a:spcPct val="80000"/>
              </a:lnSpc>
              <a:buFontTx/>
              <a:buNone/>
            </a:pPr>
            <a:endParaRPr lang="en-US" sz="900" b="1" dirty="0" smtClean="0">
              <a:latin typeface="David" pitchFamily="34" charset="-79"/>
              <a:cs typeface="David" pitchFamily="34" charset="-79"/>
            </a:endParaRPr>
          </a:p>
          <a:p>
            <a:pPr eaLnBrk="1" hangingPunct="1">
              <a:lnSpc>
                <a:spcPct val="80000"/>
              </a:lnSpc>
              <a:buFontTx/>
              <a:buNone/>
            </a:pPr>
            <a:r>
              <a:rPr lang="en-US" sz="2800" dirty="0" smtClean="0">
                <a:latin typeface="David" pitchFamily="34" charset="-79"/>
                <a:cs typeface="David" pitchFamily="34" charset="-79"/>
              </a:rPr>
              <a:t>Highly suspected ARF</a:t>
            </a:r>
          </a:p>
          <a:p>
            <a:pPr lvl="1" eaLnBrk="1" hangingPunct="1">
              <a:lnSpc>
                <a:spcPct val="80000"/>
              </a:lnSpc>
              <a:buFontTx/>
              <a:buNone/>
            </a:pPr>
            <a:r>
              <a:rPr lang="en-US" sz="2000" dirty="0" smtClean="0">
                <a:solidFill>
                  <a:srgbClr val="002060"/>
                </a:solidFill>
                <a:latin typeface="David" pitchFamily="34" charset="-79"/>
                <a:cs typeface="David" pitchFamily="34" charset="-79"/>
              </a:rPr>
              <a:t>manage as ARF</a:t>
            </a:r>
          </a:p>
          <a:p>
            <a:pPr eaLnBrk="1" hangingPunct="1">
              <a:lnSpc>
                <a:spcPct val="80000"/>
              </a:lnSpc>
              <a:buFontTx/>
              <a:buNone/>
            </a:pPr>
            <a:endParaRPr lang="en-US" sz="2800" dirty="0" smtClean="0">
              <a:latin typeface="David" pitchFamily="34" charset="-79"/>
              <a:cs typeface="David" pitchFamily="34" charset="-79"/>
            </a:endParaRPr>
          </a:p>
          <a:p>
            <a:pPr eaLnBrk="1" hangingPunct="1">
              <a:lnSpc>
                <a:spcPct val="80000"/>
              </a:lnSpc>
              <a:buFontTx/>
              <a:buNone/>
            </a:pPr>
            <a:r>
              <a:rPr lang="en-US" sz="2800" dirty="0" smtClean="0">
                <a:latin typeface="David" pitchFamily="34" charset="-79"/>
                <a:cs typeface="David" pitchFamily="34" charset="-79"/>
              </a:rPr>
              <a:t>Uncertain ARF</a:t>
            </a:r>
          </a:p>
          <a:p>
            <a:pPr eaLnBrk="1" hangingPunct="1">
              <a:lnSpc>
                <a:spcPct val="80000"/>
              </a:lnSpc>
              <a:buFontTx/>
              <a:buNone/>
            </a:pPr>
            <a:r>
              <a:rPr lang="en-US" sz="2400" dirty="0" smtClean="0">
                <a:solidFill>
                  <a:srgbClr val="002060"/>
                </a:solidFill>
                <a:latin typeface="David" pitchFamily="34" charset="-79"/>
                <a:cs typeface="David" pitchFamily="34" charset="-79"/>
              </a:rPr>
              <a:t>	</a:t>
            </a:r>
            <a:r>
              <a:rPr lang="en-US" sz="2000" dirty="0" smtClean="0">
                <a:solidFill>
                  <a:srgbClr val="002060"/>
                </a:solidFill>
                <a:latin typeface="David" pitchFamily="34" charset="-79"/>
                <a:cs typeface="David" pitchFamily="34" charset="-79"/>
              </a:rPr>
              <a:t>secondary prophylaxis for 12 months</a:t>
            </a:r>
          </a:p>
          <a:p>
            <a:pPr eaLnBrk="1" hangingPunct="1">
              <a:lnSpc>
                <a:spcPct val="80000"/>
              </a:lnSpc>
              <a:buFontTx/>
              <a:buNone/>
            </a:pPr>
            <a:r>
              <a:rPr lang="en-US" sz="2000" dirty="0" smtClean="0">
                <a:solidFill>
                  <a:srgbClr val="002060"/>
                </a:solidFill>
                <a:latin typeface="David" pitchFamily="34" charset="-79"/>
                <a:cs typeface="David" pitchFamily="34" charset="-79"/>
              </a:rPr>
              <a:t>	medical assessment </a:t>
            </a:r>
            <a:r>
              <a:rPr lang="en-US" sz="1600" dirty="0" smtClean="0">
                <a:solidFill>
                  <a:srgbClr val="002060"/>
                </a:solidFill>
                <a:latin typeface="David" pitchFamily="34" charset="-79"/>
                <a:cs typeface="David" pitchFamily="34" charset="-79"/>
              </a:rPr>
              <a:t>(echocardiogram if available) </a:t>
            </a:r>
          </a:p>
          <a:p>
            <a:pPr eaLnBrk="1" hangingPunct="1">
              <a:lnSpc>
                <a:spcPct val="80000"/>
              </a:lnSpc>
              <a:buFontTx/>
              <a:buNone/>
            </a:pPr>
            <a:r>
              <a:rPr lang="en-US" sz="2000" dirty="0" smtClean="0">
                <a:solidFill>
                  <a:srgbClr val="002060"/>
                </a:solidFill>
                <a:latin typeface="David" pitchFamily="34" charset="-79"/>
                <a:cs typeface="David" pitchFamily="34" charset="-79"/>
              </a:rPr>
              <a:t>	reassess…</a:t>
            </a:r>
            <a:endParaRPr lang="en-US" sz="2000" dirty="0">
              <a:solidFill>
                <a:srgbClr val="002060"/>
              </a:solidFill>
              <a:latin typeface="David" pitchFamily="34" charset="-79"/>
              <a:cs typeface="David" pitchFamily="34" charset="-79"/>
            </a:endParaRPr>
          </a:p>
        </p:txBody>
      </p:sp>
      <p:sp>
        <p:nvSpPr>
          <p:cNvPr id="4" name="Rectangle 6"/>
          <p:cNvSpPr>
            <a:spLocks noChangeArrowheads="1"/>
          </p:cNvSpPr>
          <p:nvPr/>
        </p:nvSpPr>
        <p:spPr bwMode="auto">
          <a:xfrm>
            <a:off x="0" y="0"/>
            <a:ext cx="9144000" cy="719138"/>
          </a:xfrm>
          <a:prstGeom prst="rect">
            <a:avLst/>
          </a:prstGeom>
          <a:noFill/>
          <a:ln w="9525">
            <a:noFill/>
            <a:miter lim="800000"/>
            <a:headEnd/>
            <a:tailEnd/>
          </a:ln>
        </p:spPr>
        <p:txBody>
          <a:bodyPr/>
          <a:lstStyle/>
          <a:p>
            <a:pPr algn="ctr"/>
            <a:r>
              <a:rPr lang="en-US" sz="3600" dirty="0" smtClean="0">
                <a:solidFill>
                  <a:schemeClr val="bg1"/>
                </a:solidFill>
                <a:latin typeface="David" pitchFamily="34" charset="-79"/>
                <a:cs typeface="David" pitchFamily="34" charset="-79"/>
              </a:rPr>
              <a:t>‘probable’ ARF</a:t>
            </a:r>
            <a:endParaRPr lang="en-US" sz="3600" baseline="30000" dirty="0">
              <a:solidFill>
                <a:schemeClr val="bg1"/>
              </a:solidFill>
              <a:latin typeface="David" pitchFamily="34" charset="-79"/>
              <a:cs typeface="David" pitchFamily="34" charset="-79"/>
            </a:endParaRPr>
          </a:p>
        </p:txBody>
      </p:sp>
      <p:sp>
        <p:nvSpPr>
          <p:cNvPr id="3" name="TextBox 2"/>
          <p:cNvSpPr txBox="1"/>
          <p:nvPr/>
        </p:nvSpPr>
        <p:spPr>
          <a:xfrm>
            <a:off x="6294267" y="991047"/>
            <a:ext cx="2095445" cy="707886"/>
          </a:xfrm>
          <a:prstGeom prst="rect">
            <a:avLst/>
          </a:prstGeom>
          <a:noFill/>
        </p:spPr>
        <p:txBody>
          <a:bodyPr wrap="none" rtlCol="0">
            <a:spAutoFit/>
          </a:bodyPr>
          <a:lstStyle/>
          <a:p>
            <a:r>
              <a:rPr lang="en-AU" sz="4000" dirty="0" smtClean="0">
                <a:solidFill>
                  <a:srgbClr val="000099"/>
                </a:solidFill>
              </a:rPr>
              <a:t>Page 47</a:t>
            </a:r>
            <a:endParaRPr lang="en-AU" sz="4000" dirty="0">
              <a:solidFill>
                <a:srgbClr val="000099"/>
              </a:solidFill>
            </a:endParaRPr>
          </a:p>
        </p:txBody>
      </p:sp>
    </p:spTree>
    <p:extLst>
      <p:ext uri="{BB962C8B-B14F-4D97-AF65-F5344CB8AC3E}">
        <p14:creationId xmlns:p14="http://schemas.microsoft.com/office/powerpoint/2010/main" val="19789608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3"/>
          <p:cNvSpPr>
            <a:spLocks noGrp="1" noChangeArrowheads="1"/>
          </p:cNvSpPr>
          <p:nvPr>
            <p:ph type="body" idx="1"/>
          </p:nvPr>
        </p:nvSpPr>
        <p:spPr>
          <a:xfrm>
            <a:off x="1331640" y="1268760"/>
            <a:ext cx="7127304" cy="4800600"/>
          </a:xfrm>
        </p:spPr>
        <p:txBody>
          <a:bodyPr/>
          <a:lstStyle/>
          <a:p>
            <a:pPr marL="0" indent="-173037">
              <a:lnSpc>
                <a:spcPct val="120000"/>
              </a:lnSpc>
              <a:buFont typeface="Wingdings" pitchFamily="2" charset="2"/>
              <a:buNone/>
              <a:defRPr/>
            </a:pPr>
            <a:r>
              <a:rPr lang="en-AU" sz="2400" dirty="0">
                <a:latin typeface="David" pitchFamily="34" charset="-79"/>
                <a:cs typeface="David" pitchFamily="34" charset="-79"/>
              </a:rPr>
              <a:t>Mild and/or transient symptoms</a:t>
            </a:r>
          </a:p>
          <a:p>
            <a:pPr marL="0" indent="-173037">
              <a:lnSpc>
                <a:spcPct val="120000"/>
              </a:lnSpc>
              <a:buFont typeface="Wingdings" pitchFamily="2" charset="2"/>
              <a:buNone/>
              <a:defRPr/>
            </a:pPr>
            <a:r>
              <a:rPr lang="en-AU" sz="2400" dirty="0">
                <a:latin typeface="David" pitchFamily="34" charset="-79"/>
                <a:cs typeface="David" pitchFamily="34" charset="-79"/>
              </a:rPr>
              <a:t>Lack of understanding/awareness of ARF among patient &amp; family</a:t>
            </a:r>
          </a:p>
          <a:p>
            <a:pPr marL="0" indent="-173037">
              <a:lnSpc>
                <a:spcPct val="120000"/>
              </a:lnSpc>
              <a:buFont typeface="Wingdings" pitchFamily="2" charset="2"/>
              <a:buNone/>
              <a:defRPr/>
            </a:pPr>
            <a:r>
              <a:rPr lang="en-AU" sz="2400" dirty="0">
                <a:latin typeface="David" pitchFamily="34" charset="-79"/>
                <a:cs typeface="David" pitchFamily="34" charset="-79"/>
              </a:rPr>
              <a:t>Transport difficulties </a:t>
            </a:r>
          </a:p>
          <a:p>
            <a:pPr marL="0" indent="-173037">
              <a:lnSpc>
                <a:spcPct val="120000"/>
              </a:lnSpc>
              <a:buFont typeface="Wingdings" pitchFamily="2" charset="2"/>
              <a:buNone/>
              <a:defRPr/>
            </a:pPr>
            <a:r>
              <a:rPr lang="en-AU" sz="2400" dirty="0">
                <a:latin typeface="David" pitchFamily="34" charset="-79"/>
                <a:cs typeface="David" pitchFamily="34" charset="-79"/>
              </a:rPr>
              <a:t>Poor family support for patient</a:t>
            </a:r>
          </a:p>
          <a:p>
            <a:pPr marL="0" indent="-173037">
              <a:lnSpc>
                <a:spcPct val="120000"/>
              </a:lnSpc>
              <a:buFont typeface="Wingdings" pitchFamily="2" charset="2"/>
              <a:buNone/>
              <a:defRPr/>
            </a:pPr>
            <a:r>
              <a:rPr lang="en-AU" sz="2400" dirty="0">
                <a:latin typeface="David" pitchFamily="34" charset="-79"/>
                <a:cs typeface="David" pitchFamily="34" charset="-79"/>
              </a:rPr>
              <a:t>Other life priorities</a:t>
            </a:r>
          </a:p>
          <a:p>
            <a:pPr marL="0" indent="-173037">
              <a:lnSpc>
                <a:spcPct val="120000"/>
              </a:lnSpc>
              <a:buFont typeface="Wingdings" pitchFamily="2" charset="2"/>
              <a:buNone/>
              <a:defRPr/>
            </a:pPr>
            <a:r>
              <a:rPr lang="en-AU" sz="2400" dirty="0">
                <a:latin typeface="David" pitchFamily="34" charset="-79"/>
                <a:cs typeface="David" pitchFamily="34" charset="-79"/>
              </a:rPr>
              <a:t>Reluctance to use the health facility</a:t>
            </a:r>
          </a:p>
          <a:p>
            <a:pPr marL="0" indent="-173037">
              <a:lnSpc>
                <a:spcPct val="120000"/>
              </a:lnSpc>
              <a:buFont typeface="Wingdings" pitchFamily="2" charset="2"/>
              <a:buNone/>
              <a:defRPr/>
            </a:pPr>
            <a:r>
              <a:rPr lang="en-AU" sz="2400" dirty="0">
                <a:latin typeface="David" pitchFamily="34" charset="-79"/>
                <a:cs typeface="David" pitchFamily="34" charset="-79"/>
              </a:rPr>
              <a:t>Cultural reasons </a:t>
            </a:r>
          </a:p>
          <a:p>
            <a:pPr marL="0" indent="-173037">
              <a:lnSpc>
                <a:spcPct val="120000"/>
              </a:lnSpc>
              <a:buFont typeface="Wingdings" pitchFamily="2" charset="2"/>
              <a:buNone/>
              <a:defRPr/>
            </a:pPr>
            <a:r>
              <a:rPr lang="en-AU" sz="2400" dirty="0">
                <a:latin typeface="David" pitchFamily="34" charset="-79"/>
                <a:cs typeface="David" pitchFamily="34" charset="-79"/>
              </a:rPr>
              <a:t>… many more…</a:t>
            </a:r>
          </a:p>
        </p:txBody>
      </p:sp>
      <p:sp>
        <p:nvSpPr>
          <p:cNvPr id="4" name="Rectangle 6"/>
          <p:cNvSpPr>
            <a:spLocks noChangeArrowheads="1"/>
          </p:cNvSpPr>
          <p:nvPr/>
        </p:nvSpPr>
        <p:spPr bwMode="auto">
          <a:xfrm>
            <a:off x="0" y="0"/>
            <a:ext cx="9144000" cy="719138"/>
          </a:xfrm>
          <a:prstGeom prst="rect">
            <a:avLst/>
          </a:prstGeom>
          <a:noFill/>
          <a:ln w="9525">
            <a:noFill/>
            <a:miter lim="800000"/>
            <a:headEnd/>
            <a:tailEnd/>
          </a:ln>
        </p:spPr>
        <p:txBody>
          <a:bodyPr/>
          <a:lstStyle/>
          <a:p>
            <a:pPr algn="ctr"/>
            <a:r>
              <a:rPr lang="en-US" sz="3600" dirty="0" smtClean="0">
                <a:solidFill>
                  <a:schemeClr val="bg1"/>
                </a:solidFill>
                <a:latin typeface="David" pitchFamily="34" charset="-79"/>
                <a:cs typeface="David" pitchFamily="34" charset="-79"/>
              </a:rPr>
              <a:t>delayed presentation</a:t>
            </a:r>
            <a:endParaRPr lang="en-US" sz="3600" dirty="0">
              <a:solidFill>
                <a:schemeClr val="bg1"/>
              </a:solidFill>
              <a:latin typeface="David" pitchFamily="34" charset="-79"/>
              <a:cs typeface="David" pitchFamily="34" charset="-79"/>
            </a:endParaRPr>
          </a:p>
        </p:txBody>
      </p:sp>
    </p:spTree>
    <p:extLst>
      <p:ext uri="{BB962C8B-B14F-4D97-AF65-F5344CB8AC3E}">
        <p14:creationId xmlns:p14="http://schemas.microsoft.com/office/powerpoint/2010/main" val="11520167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3"/>
          <p:cNvSpPr>
            <a:spLocks noGrp="1" noChangeArrowheads="1"/>
          </p:cNvSpPr>
          <p:nvPr>
            <p:ph type="body" idx="1"/>
          </p:nvPr>
        </p:nvSpPr>
        <p:spPr>
          <a:xfrm>
            <a:off x="1331641" y="1268760"/>
            <a:ext cx="7812360" cy="5589240"/>
          </a:xfrm>
          <a:noFill/>
          <a:ln w="9525">
            <a:noFill/>
            <a:miter lim="800000"/>
            <a:headEnd/>
            <a:tailEnd/>
          </a:ln>
        </p:spPr>
        <p:txBody>
          <a:bodyPr vert="horz" wrap="square" lIns="91440" tIns="45720" rIns="91440" bIns="45720" numCol="1" anchor="t" anchorCtr="0" compatLnSpc="1">
            <a:prstTxWarp prst="textNoShape">
              <a:avLst/>
            </a:prstTxWarp>
          </a:bodyPr>
          <a:lstStyle/>
          <a:p>
            <a:pPr marL="0" indent="-173037">
              <a:lnSpc>
                <a:spcPct val="120000"/>
              </a:lnSpc>
              <a:buFont typeface="Wingdings" pitchFamily="2" charset="2"/>
              <a:buNone/>
            </a:pPr>
            <a:r>
              <a:rPr lang="en-AU" sz="2400" dirty="0">
                <a:latin typeface="David" pitchFamily="34" charset="-79"/>
                <a:cs typeface="David" pitchFamily="34" charset="-79"/>
              </a:rPr>
              <a:t>Lack of training/awareness of ARF</a:t>
            </a:r>
          </a:p>
          <a:p>
            <a:pPr marL="0" indent="-173037">
              <a:lnSpc>
                <a:spcPct val="120000"/>
              </a:lnSpc>
              <a:buFont typeface="Wingdings" pitchFamily="2" charset="2"/>
              <a:buNone/>
            </a:pPr>
            <a:r>
              <a:rPr lang="en-AU" sz="2400" dirty="0">
                <a:latin typeface="David" pitchFamily="34" charset="-79"/>
                <a:cs typeface="David" pitchFamily="34" charset="-79"/>
              </a:rPr>
              <a:t>Atypical presentation (misdiagnosis)</a:t>
            </a:r>
          </a:p>
          <a:p>
            <a:pPr marL="0" indent="-173037">
              <a:lnSpc>
                <a:spcPct val="120000"/>
              </a:lnSpc>
              <a:buFont typeface="Wingdings" pitchFamily="2" charset="2"/>
              <a:buNone/>
            </a:pPr>
            <a:r>
              <a:rPr lang="en-AU" sz="2400" dirty="0">
                <a:latin typeface="David" pitchFamily="34" charset="-79"/>
                <a:cs typeface="David" pitchFamily="34" charset="-79"/>
              </a:rPr>
              <a:t>Miscommunication </a:t>
            </a:r>
          </a:p>
          <a:p>
            <a:pPr marL="636588" lvl="2" indent="0">
              <a:lnSpc>
                <a:spcPct val="120000"/>
              </a:lnSpc>
              <a:buNone/>
              <a:defRPr/>
            </a:pPr>
            <a:r>
              <a:rPr lang="en-AU" sz="2000" dirty="0">
                <a:solidFill>
                  <a:srgbClr val="000066"/>
                </a:solidFill>
                <a:latin typeface="David" pitchFamily="34" charset="-79"/>
                <a:cs typeface="David" pitchFamily="34" charset="-79"/>
              </a:rPr>
              <a:t>insufficient clinical history /poor history taking skills</a:t>
            </a:r>
          </a:p>
          <a:p>
            <a:pPr marL="636588" lvl="2" indent="0">
              <a:lnSpc>
                <a:spcPct val="120000"/>
              </a:lnSpc>
              <a:buNone/>
              <a:defRPr/>
            </a:pPr>
            <a:r>
              <a:rPr lang="en-AU" sz="2000" dirty="0">
                <a:solidFill>
                  <a:srgbClr val="000066"/>
                </a:solidFill>
                <a:latin typeface="David" pitchFamily="34" charset="-79"/>
                <a:cs typeface="David" pitchFamily="34" charset="-79"/>
              </a:rPr>
              <a:t>language gap</a:t>
            </a:r>
          </a:p>
          <a:p>
            <a:pPr marL="636588" lvl="2" indent="0">
              <a:lnSpc>
                <a:spcPct val="120000"/>
              </a:lnSpc>
              <a:buNone/>
              <a:defRPr/>
            </a:pPr>
            <a:r>
              <a:rPr lang="en-AU" sz="2000" dirty="0">
                <a:solidFill>
                  <a:srgbClr val="000066"/>
                </a:solidFill>
                <a:latin typeface="David" pitchFamily="34" charset="-79"/>
                <a:cs typeface="David" pitchFamily="34" charset="-79"/>
              </a:rPr>
              <a:t>misinterpretations and wrong assumptions</a:t>
            </a:r>
          </a:p>
          <a:p>
            <a:pPr marL="0" indent="-173037">
              <a:lnSpc>
                <a:spcPct val="120000"/>
              </a:lnSpc>
              <a:buFont typeface="Wingdings" pitchFamily="2" charset="2"/>
              <a:buNone/>
            </a:pPr>
            <a:r>
              <a:rPr lang="en-AU" sz="2400" dirty="0">
                <a:latin typeface="David" pitchFamily="34" charset="-79"/>
                <a:cs typeface="David" pitchFamily="34" charset="-79"/>
              </a:rPr>
              <a:t>Lack of diagnostic tools</a:t>
            </a:r>
          </a:p>
          <a:p>
            <a:pPr marL="0" indent="-173037">
              <a:lnSpc>
                <a:spcPct val="120000"/>
              </a:lnSpc>
              <a:buFont typeface="Wingdings" pitchFamily="2" charset="2"/>
              <a:buNone/>
            </a:pPr>
            <a:r>
              <a:rPr lang="en-AU" sz="2400" dirty="0">
                <a:latin typeface="David" pitchFamily="34" charset="-79"/>
                <a:cs typeface="David" pitchFamily="34" charset="-79"/>
              </a:rPr>
              <a:t>Poor referral systems</a:t>
            </a:r>
          </a:p>
          <a:p>
            <a:pPr marL="0" indent="-173037">
              <a:lnSpc>
                <a:spcPct val="120000"/>
              </a:lnSpc>
              <a:buFont typeface="Wingdings" pitchFamily="2" charset="2"/>
              <a:buNone/>
            </a:pPr>
            <a:r>
              <a:rPr lang="en-AU" sz="2400" dirty="0">
                <a:latin typeface="David" pitchFamily="34" charset="-79"/>
                <a:cs typeface="David" pitchFamily="34" charset="-79"/>
              </a:rPr>
              <a:t>Lack of 'human resources' to spend time with the patient</a:t>
            </a:r>
          </a:p>
        </p:txBody>
      </p:sp>
      <p:sp>
        <p:nvSpPr>
          <p:cNvPr id="4" name="Rectangle 6"/>
          <p:cNvSpPr>
            <a:spLocks noChangeArrowheads="1"/>
          </p:cNvSpPr>
          <p:nvPr/>
        </p:nvSpPr>
        <p:spPr bwMode="auto">
          <a:xfrm>
            <a:off x="0" y="0"/>
            <a:ext cx="9144000" cy="719138"/>
          </a:xfrm>
          <a:prstGeom prst="rect">
            <a:avLst/>
          </a:prstGeom>
          <a:noFill/>
          <a:ln w="9525">
            <a:noFill/>
            <a:miter lim="800000"/>
            <a:headEnd/>
            <a:tailEnd/>
          </a:ln>
        </p:spPr>
        <p:txBody>
          <a:bodyPr/>
          <a:lstStyle/>
          <a:p>
            <a:pPr algn="ctr"/>
            <a:r>
              <a:rPr lang="en-US" sz="3600" dirty="0" smtClean="0">
                <a:solidFill>
                  <a:schemeClr val="bg1"/>
                </a:solidFill>
                <a:latin typeface="David" pitchFamily="34" charset="-79"/>
                <a:cs typeface="David" pitchFamily="34" charset="-79"/>
              </a:rPr>
              <a:t>delayed diagnosis</a:t>
            </a:r>
            <a:endParaRPr lang="en-US" sz="3600" dirty="0">
              <a:solidFill>
                <a:schemeClr val="bg1"/>
              </a:solidFill>
              <a:latin typeface="David" pitchFamily="34" charset="-79"/>
              <a:cs typeface="David" pitchFamily="34" charset="-79"/>
            </a:endParaRPr>
          </a:p>
        </p:txBody>
      </p:sp>
    </p:spTree>
    <p:extLst>
      <p:ext uri="{BB962C8B-B14F-4D97-AF65-F5344CB8AC3E}">
        <p14:creationId xmlns:p14="http://schemas.microsoft.com/office/powerpoint/2010/main" val="41976130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ctrTitle"/>
          </p:nvPr>
        </p:nvSpPr>
        <p:spPr>
          <a:xfrm>
            <a:off x="468313" y="2349500"/>
            <a:ext cx="8172450" cy="1470025"/>
          </a:xfrm>
        </p:spPr>
        <p:txBody>
          <a:bodyPr/>
          <a:lstStyle/>
          <a:p>
            <a:pPr eaLnBrk="1" hangingPunct="1"/>
            <a:r>
              <a:rPr lang="en-US" sz="5400" dirty="0" err="1" smtClean="0">
                <a:solidFill>
                  <a:srgbClr val="000066"/>
                </a:solidFill>
                <a:latin typeface="David" pitchFamily="34" charset="-79"/>
                <a:cs typeface="David" pitchFamily="34" charset="-79"/>
              </a:rPr>
              <a:t>Mangement</a:t>
            </a:r>
            <a:r>
              <a:rPr lang="en-US" sz="5400" dirty="0" smtClean="0">
                <a:solidFill>
                  <a:srgbClr val="000066"/>
                </a:solidFill>
              </a:rPr>
              <a:t> of ARF</a:t>
            </a:r>
            <a:br>
              <a:rPr lang="en-US" sz="5400" dirty="0" smtClean="0">
                <a:solidFill>
                  <a:srgbClr val="000066"/>
                </a:solidFill>
              </a:rPr>
            </a:br>
            <a:r>
              <a:rPr lang="en-US" sz="8000" dirty="0" smtClean="0">
                <a:solidFill>
                  <a:srgbClr val="FF0000"/>
                </a:solidFill>
              </a:rPr>
              <a:t>page 44</a:t>
            </a:r>
          </a:p>
        </p:txBody>
      </p:sp>
    </p:spTree>
    <p:extLst>
      <p:ext uri="{BB962C8B-B14F-4D97-AF65-F5344CB8AC3E}">
        <p14:creationId xmlns:p14="http://schemas.microsoft.com/office/powerpoint/2010/main" val="24117542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6081" name="Rectangle 2"/>
          <p:cNvSpPr>
            <a:spLocks noGrp="1" noChangeArrowheads="1"/>
          </p:cNvSpPr>
          <p:nvPr>
            <p:ph type="ctrTitle"/>
          </p:nvPr>
        </p:nvSpPr>
        <p:spPr>
          <a:xfrm>
            <a:off x="379535" y="1594898"/>
            <a:ext cx="8172450" cy="2329032"/>
          </a:xfrm>
        </p:spPr>
        <p:txBody>
          <a:bodyPr/>
          <a:lstStyle/>
          <a:p>
            <a:pPr eaLnBrk="1" hangingPunct="1"/>
            <a:r>
              <a:rPr lang="en-US" sz="8800" dirty="0" smtClean="0">
                <a:solidFill>
                  <a:srgbClr val="FF0000"/>
                </a:solidFill>
              </a:rPr>
              <a:t>page 32</a:t>
            </a:r>
            <a:endParaRPr lang="en-US" sz="11500" dirty="0" smtClean="0">
              <a:solidFill>
                <a:srgbClr val="FF0000"/>
              </a:solidFill>
            </a:endParaRPr>
          </a:p>
        </p:txBody>
      </p:sp>
    </p:spTree>
    <p:extLst>
      <p:ext uri="{BB962C8B-B14F-4D97-AF65-F5344CB8AC3E}">
        <p14:creationId xmlns:p14="http://schemas.microsoft.com/office/powerpoint/2010/main" val="34353660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type="body" idx="1"/>
          </p:nvPr>
        </p:nvSpPr>
        <p:spPr>
          <a:xfrm>
            <a:off x="1331640" y="1268760"/>
            <a:ext cx="7560840" cy="4454178"/>
          </a:xfrm>
        </p:spPr>
        <p:txBody>
          <a:bodyPr/>
          <a:lstStyle/>
          <a:p>
            <a:pPr marL="609600" indent="-609600">
              <a:buFontTx/>
              <a:buNone/>
              <a:defRPr/>
            </a:pPr>
            <a:r>
              <a:rPr lang="en-US" sz="3000" dirty="0">
                <a:latin typeface="David" pitchFamily="34" charset="-79"/>
                <a:cs typeface="David" pitchFamily="34" charset="-79"/>
              </a:rPr>
              <a:t>Once the diagnosis has been established </a:t>
            </a:r>
            <a:r>
              <a:rPr lang="en-US" sz="2000" dirty="0">
                <a:latin typeface="David" pitchFamily="34" charset="-79"/>
                <a:cs typeface="David" pitchFamily="34" charset="-79"/>
              </a:rPr>
              <a:t>(or highly suspected</a:t>
            </a:r>
            <a:r>
              <a:rPr lang="en-US" sz="2000" dirty="0" smtClean="0">
                <a:latin typeface="David" pitchFamily="34" charset="-79"/>
                <a:cs typeface="David" pitchFamily="34" charset="-79"/>
              </a:rPr>
              <a:t>)</a:t>
            </a:r>
            <a:r>
              <a:rPr lang="en-US" sz="3000" dirty="0" smtClean="0">
                <a:latin typeface="David" pitchFamily="34" charset="-79"/>
                <a:cs typeface="David" pitchFamily="34" charset="-79"/>
              </a:rPr>
              <a:t>:</a:t>
            </a:r>
            <a:endParaRPr lang="en-US" dirty="0">
              <a:latin typeface="David" pitchFamily="34" charset="-79"/>
              <a:cs typeface="David" pitchFamily="34" charset="-79"/>
            </a:endParaRPr>
          </a:p>
          <a:p>
            <a:pPr marL="1093788" lvl="2" indent="-457200">
              <a:lnSpc>
                <a:spcPct val="120000"/>
              </a:lnSpc>
              <a:buClrTx/>
              <a:buFont typeface="+mj-lt"/>
              <a:buAutoNum type="arabicPeriod"/>
              <a:defRPr/>
            </a:pPr>
            <a:r>
              <a:rPr lang="en-US" sz="2000" dirty="0">
                <a:solidFill>
                  <a:srgbClr val="000066"/>
                </a:solidFill>
                <a:latin typeface="David" pitchFamily="34" charset="-79"/>
                <a:cs typeface="David" pitchFamily="34" charset="-79"/>
              </a:rPr>
              <a:t>Routine treatment </a:t>
            </a:r>
            <a:r>
              <a:rPr lang="en-US" sz="2000" dirty="0">
                <a:latin typeface="David" pitchFamily="34" charset="-79"/>
                <a:cs typeface="David" pitchFamily="34" charset="-79"/>
              </a:rPr>
              <a:t>- for everyone</a:t>
            </a:r>
          </a:p>
          <a:p>
            <a:pPr marL="1093788" lvl="2" indent="-457200">
              <a:lnSpc>
                <a:spcPct val="120000"/>
              </a:lnSpc>
              <a:buClrTx/>
              <a:buFont typeface="+mj-lt"/>
              <a:buAutoNum type="arabicPeriod"/>
              <a:defRPr/>
            </a:pPr>
            <a:r>
              <a:rPr lang="en-US" sz="2000" dirty="0">
                <a:solidFill>
                  <a:srgbClr val="000066"/>
                </a:solidFill>
                <a:latin typeface="David" pitchFamily="34" charset="-79"/>
                <a:cs typeface="David" pitchFamily="34" charset="-79"/>
              </a:rPr>
              <a:t>Specific treatment </a:t>
            </a:r>
            <a:r>
              <a:rPr lang="en-US" sz="2000" dirty="0">
                <a:latin typeface="David" pitchFamily="34" charset="-79"/>
                <a:cs typeface="David" pitchFamily="34" charset="-79"/>
              </a:rPr>
              <a:t>- for symptoms</a:t>
            </a:r>
          </a:p>
          <a:p>
            <a:pPr marL="1093788" lvl="2" indent="-457200">
              <a:lnSpc>
                <a:spcPct val="120000"/>
              </a:lnSpc>
              <a:buClrTx/>
              <a:buFont typeface="+mj-lt"/>
              <a:buAutoNum type="arabicPeriod"/>
              <a:defRPr/>
            </a:pPr>
            <a:r>
              <a:rPr lang="en-US" sz="2000" dirty="0">
                <a:solidFill>
                  <a:srgbClr val="000066"/>
                </a:solidFill>
                <a:latin typeface="David" pitchFamily="34" charset="-79"/>
                <a:cs typeface="David" pitchFamily="34" charset="-79"/>
              </a:rPr>
              <a:t>Six-point management plan</a:t>
            </a:r>
          </a:p>
        </p:txBody>
      </p:sp>
      <p:sp>
        <p:nvSpPr>
          <p:cNvPr id="5" name="Rectangle 4"/>
          <p:cNvSpPr>
            <a:spLocks noChangeArrowheads="1"/>
          </p:cNvSpPr>
          <p:nvPr/>
        </p:nvSpPr>
        <p:spPr bwMode="auto">
          <a:xfrm>
            <a:off x="250825" y="188913"/>
            <a:ext cx="8929688" cy="719137"/>
          </a:xfrm>
          <a:prstGeom prst="rect">
            <a:avLst/>
          </a:prstGeom>
          <a:noFill/>
          <a:ln>
            <a:noFill/>
          </a:ln>
          <a:extLst/>
        </p:spPr>
        <p:txBody>
          <a:bodyPr/>
          <a:lstStyle/>
          <a:p>
            <a:pPr fontAlgn="auto">
              <a:spcBef>
                <a:spcPts val="0"/>
              </a:spcBef>
              <a:spcAft>
                <a:spcPts val="0"/>
              </a:spcAft>
              <a:defRPr/>
            </a:pPr>
            <a:endParaRPr lang="en-US" sz="4000" dirty="0">
              <a:latin typeface="+mj-lt"/>
            </a:endParaRPr>
          </a:p>
        </p:txBody>
      </p:sp>
      <p:sp>
        <p:nvSpPr>
          <p:cNvPr id="6" name="Rectangle 6"/>
          <p:cNvSpPr>
            <a:spLocks noChangeArrowheads="1"/>
          </p:cNvSpPr>
          <p:nvPr/>
        </p:nvSpPr>
        <p:spPr bwMode="auto">
          <a:xfrm>
            <a:off x="0" y="0"/>
            <a:ext cx="9144000" cy="719138"/>
          </a:xfrm>
          <a:prstGeom prst="rect">
            <a:avLst/>
          </a:prstGeom>
          <a:noFill/>
          <a:ln w="9525">
            <a:noFill/>
            <a:miter lim="800000"/>
            <a:headEnd/>
            <a:tailEnd/>
          </a:ln>
        </p:spPr>
        <p:txBody>
          <a:bodyPr/>
          <a:lstStyle/>
          <a:p>
            <a:pPr algn="ctr"/>
            <a:r>
              <a:rPr lang="en-US" sz="3600" dirty="0" smtClean="0">
                <a:solidFill>
                  <a:schemeClr val="bg1"/>
                </a:solidFill>
                <a:latin typeface="David" pitchFamily="34" charset="-79"/>
                <a:cs typeface="David" pitchFamily="34" charset="-79"/>
              </a:rPr>
              <a:t>principles of treatment</a:t>
            </a:r>
            <a:endParaRPr lang="en-US" sz="3600" dirty="0">
              <a:solidFill>
                <a:schemeClr val="bg1"/>
              </a:solidFill>
              <a:latin typeface="David" pitchFamily="34" charset="-79"/>
              <a:cs typeface="David" pitchFamily="34" charset="-79"/>
            </a:endParaRPr>
          </a:p>
        </p:txBody>
      </p:sp>
    </p:spTree>
    <p:extLst>
      <p:ext uri="{BB962C8B-B14F-4D97-AF65-F5344CB8AC3E}">
        <p14:creationId xmlns:p14="http://schemas.microsoft.com/office/powerpoint/2010/main" val="42598394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AU" smtClean="0"/>
              <a:t>16/02/12</a:t>
            </a:r>
            <a:endParaRPr lang="en-US"/>
          </a:p>
        </p:txBody>
      </p:sp>
      <p:sp>
        <p:nvSpPr>
          <p:cNvPr id="5" name="Slide Number Placeholder 4"/>
          <p:cNvSpPr>
            <a:spLocks noGrp="1"/>
          </p:cNvSpPr>
          <p:nvPr>
            <p:ph type="sldNum" sz="quarter" idx="11"/>
          </p:nvPr>
        </p:nvSpPr>
        <p:spPr/>
        <p:txBody>
          <a:bodyPr/>
          <a:lstStyle/>
          <a:p>
            <a:pPr>
              <a:defRPr/>
            </a:pPr>
            <a:fld id="{41C80052-18B8-4CD0-88D8-65E38C0B2AD0}" type="slidenum">
              <a:rPr lang="en-US" smtClean="0"/>
              <a:pPr>
                <a:defRPr/>
              </a:pPr>
              <a:t>21</a:t>
            </a:fld>
            <a:endParaRPr lang="en-US"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0"/>
            <a:ext cx="6310236"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532167" y="213063"/>
            <a:ext cx="8256233" cy="2290440"/>
          </a:xfrm>
          <a:prstGeom prst="rect">
            <a:avLst/>
          </a:prstGeom>
          <a:noFill/>
          <a:ln w="3492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5256945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AU" smtClean="0"/>
              <a:t>16/02/12</a:t>
            </a:r>
            <a:endParaRPr lang="en-US"/>
          </a:p>
        </p:txBody>
      </p:sp>
      <p:sp>
        <p:nvSpPr>
          <p:cNvPr id="5" name="Slide Number Placeholder 4"/>
          <p:cNvSpPr>
            <a:spLocks noGrp="1"/>
          </p:cNvSpPr>
          <p:nvPr>
            <p:ph type="sldNum" sz="quarter" idx="11"/>
          </p:nvPr>
        </p:nvSpPr>
        <p:spPr/>
        <p:txBody>
          <a:bodyPr/>
          <a:lstStyle/>
          <a:p>
            <a:pPr>
              <a:defRPr/>
            </a:pPr>
            <a:fld id="{41C80052-18B8-4CD0-88D8-65E38C0B2AD0}" type="slidenum">
              <a:rPr lang="en-US" smtClean="0"/>
              <a:pPr>
                <a:defRPr/>
              </a:pPr>
              <a:t>22</a:t>
            </a:fld>
            <a:endParaRPr lang="en-US"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0"/>
            <a:ext cx="6310236"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532167" y="2441358"/>
            <a:ext cx="8256233" cy="1393795"/>
          </a:xfrm>
          <a:prstGeom prst="rect">
            <a:avLst/>
          </a:prstGeom>
          <a:noFill/>
          <a:ln w="3492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1617241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AU" smtClean="0"/>
              <a:t>16/02/12</a:t>
            </a:r>
            <a:endParaRPr lang="en-US"/>
          </a:p>
        </p:txBody>
      </p:sp>
      <p:sp>
        <p:nvSpPr>
          <p:cNvPr id="5" name="Slide Number Placeholder 4"/>
          <p:cNvSpPr>
            <a:spLocks noGrp="1"/>
          </p:cNvSpPr>
          <p:nvPr>
            <p:ph type="sldNum" sz="quarter" idx="11"/>
          </p:nvPr>
        </p:nvSpPr>
        <p:spPr/>
        <p:txBody>
          <a:bodyPr/>
          <a:lstStyle/>
          <a:p>
            <a:pPr>
              <a:defRPr/>
            </a:pPr>
            <a:fld id="{41C80052-18B8-4CD0-88D8-65E38C0B2AD0}" type="slidenum">
              <a:rPr lang="en-US" smtClean="0"/>
              <a:pPr>
                <a:defRPr/>
              </a:pPr>
              <a:t>23</a:t>
            </a:fld>
            <a:endParaRPr lang="en-US"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0"/>
            <a:ext cx="6310236"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532167" y="3755254"/>
            <a:ext cx="8256233" cy="887768"/>
          </a:xfrm>
          <a:prstGeom prst="rect">
            <a:avLst/>
          </a:prstGeom>
          <a:noFill/>
          <a:ln w="3492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1907539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0"/>
            <a:ext cx="6310236"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532167" y="4536488"/>
            <a:ext cx="8256233" cy="2321511"/>
          </a:xfrm>
          <a:prstGeom prst="rect">
            <a:avLst/>
          </a:prstGeom>
          <a:noFill/>
          <a:ln w="3492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0750201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AU" smtClean="0"/>
              <a:t>16/02/12</a:t>
            </a:r>
            <a:endParaRPr lang="en-US"/>
          </a:p>
        </p:txBody>
      </p:sp>
      <p:sp>
        <p:nvSpPr>
          <p:cNvPr id="5" name="Slide Number Placeholder 4"/>
          <p:cNvSpPr>
            <a:spLocks noGrp="1"/>
          </p:cNvSpPr>
          <p:nvPr>
            <p:ph type="sldNum" sz="quarter" idx="11"/>
          </p:nvPr>
        </p:nvSpPr>
        <p:spPr/>
        <p:txBody>
          <a:bodyPr/>
          <a:lstStyle/>
          <a:p>
            <a:pPr>
              <a:defRPr/>
            </a:pPr>
            <a:fld id="{41C80052-18B8-4CD0-88D8-65E38C0B2AD0}" type="slidenum">
              <a:rPr lang="en-US" smtClean="0"/>
              <a:pPr>
                <a:defRPr/>
              </a:pPr>
              <a:t>25</a:t>
            </a:fld>
            <a:endParaRPr lang="en-US"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51" y="1689993"/>
            <a:ext cx="9060498" cy="29071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a:spLocks noChangeArrowheads="1"/>
          </p:cNvSpPr>
          <p:nvPr/>
        </p:nvSpPr>
        <p:spPr bwMode="auto">
          <a:xfrm>
            <a:off x="0" y="0"/>
            <a:ext cx="9144000" cy="719138"/>
          </a:xfrm>
          <a:prstGeom prst="rect">
            <a:avLst/>
          </a:prstGeom>
          <a:noFill/>
          <a:ln w="9525">
            <a:noFill/>
            <a:miter lim="800000"/>
            <a:headEnd/>
            <a:tailEnd/>
          </a:ln>
        </p:spPr>
        <p:txBody>
          <a:bodyPr/>
          <a:lstStyle/>
          <a:p>
            <a:pPr algn="ctr"/>
            <a:r>
              <a:rPr lang="en-US" sz="3600" dirty="0" err="1" smtClean="0">
                <a:solidFill>
                  <a:schemeClr val="bg1"/>
                </a:solidFill>
                <a:latin typeface="David" pitchFamily="34" charset="-79"/>
                <a:cs typeface="David" pitchFamily="34" charset="-79"/>
              </a:rPr>
              <a:t>mangement</a:t>
            </a:r>
            <a:r>
              <a:rPr lang="en-US" sz="3600" dirty="0" smtClean="0">
                <a:solidFill>
                  <a:schemeClr val="bg1"/>
                </a:solidFill>
                <a:latin typeface="David" pitchFamily="34" charset="-79"/>
                <a:cs typeface="David" pitchFamily="34" charset="-79"/>
              </a:rPr>
              <a:t> plan</a:t>
            </a:r>
            <a:endParaRPr lang="en-US" sz="3600" dirty="0">
              <a:solidFill>
                <a:schemeClr val="bg1"/>
              </a:solidFill>
              <a:latin typeface="David" pitchFamily="34" charset="-79"/>
              <a:cs typeface="David" pitchFamily="34" charset="-79"/>
            </a:endParaRPr>
          </a:p>
        </p:txBody>
      </p:sp>
      <p:sp>
        <p:nvSpPr>
          <p:cNvPr id="8" name="TextBox 7"/>
          <p:cNvSpPr txBox="1"/>
          <p:nvPr/>
        </p:nvSpPr>
        <p:spPr>
          <a:xfrm>
            <a:off x="5859263" y="908575"/>
            <a:ext cx="2289409" cy="769441"/>
          </a:xfrm>
          <a:prstGeom prst="rect">
            <a:avLst/>
          </a:prstGeom>
          <a:noFill/>
        </p:spPr>
        <p:txBody>
          <a:bodyPr wrap="none" rtlCol="0">
            <a:spAutoFit/>
          </a:bodyPr>
          <a:lstStyle/>
          <a:p>
            <a:r>
              <a:rPr lang="en-AU" sz="4400" dirty="0" smtClean="0">
                <a:solidFill>
                  <a:srgbClr val="000099"/>
                </a:solidFill>
              </a:rPr>
              <a:t>Page 44</a:t>
            </a:r>
            <a:endParaRPr lang="en-AU" sz="4400" dirty="0">
              <a:solidFill>
                <a:srgbClr val="000099"/>
              </a:solidFill>
            </a:endParaRPr>
          </a:p>
        </p:txBody>
      </p:sp>
      <p:sp>
        <p:nvSpPr>
          <p:cNvPr id="10" name="TextBox 9"/>
          <p:cNvSpPr txBox="1"/>
          <p:nvPr/>
        </p:nvSpPr>
        <p:spPr>
          <a:xfrm>
            <a:off x="106532" y="4455193"/>
            <a:ext cx="5530425" cy="307777"/>
          </a:xfrm>
          <a:prstGeom prst="rect">
            <a:avLst/>
          </a:prstGeom>
          <a:noFill/>
        </p:spPr>
        <p:txBody>
          <a:bodyPr wrap="none" rtlCol="0">
            <a:spAutoFit/>
          </a:bodyPr>
          <a:lstStyle/>
          <a:p>
            <a:r>
              <a:rPr lang="en-AU" sz="1400" dirty="0" smtClean="0">
                <a:solidFill>
                  <a:schemeClr val="bg2">
                    <a:lumMod val="25000"/>
                  </a:schemeClr>
                </a:solidFill>
              </a:rPr>
              <a:t>Revisit RHD management plan if existing RHD (from previous ARF)</a:t>
            </a:r>
            <a:endParaRPr lang="en-AU" sz="1400" dirty="0">
              <a:solidFill>
                <a:schemeClr val="bg2">
                  <a:lumMod val="25000"/>
                </a:schemeClr>
              </a:solidFill>
            </a:endParaRPr>
          </a:p>
        </p:txBody>
      </p:sp>
    </p:spTree>
    <p:extLst>
      <p:ext uri="{BB962C8B-B14F-4D97-AF65-F5344CB8AC3E}">
        <p14:creationId xmlns:p14="http://schemas.microsoft.com/office/powerpoint/2010/main" val="28172052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6543" y="1"/>
            <a:ext cx="7399455" cy="6862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630315" y="3338004"/>
            <a:ext cx="8256233" cy="2148396"/>
          </a:xfrm>
          <a:prstGeom prst="rect">
            <a:avLst/>
          </a:prstGeom>
          <a:noFill/>
          <a:ln w="3492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6" name="Rectangle 5"/>
          <p:cNvSpPr/>
          <p:nvPr/>
        </p:nvSpPr>
        <p:spPr>
          <a:xfrm>
            <a:off x="630315" y="338831"/>
            <a:ext cx="8256233" cy="335872"/>
          </a:xfrm>
          <a:prstGeom prst="rect">
            <a:avLst/>
          </a:prstGeom>
          <a:noFill/>
          <a:ln w="3492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434120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body" idx="1"/>
          </p:nvPr>
        </p:nvSpPr>
        <p:spPr>
          <a:xfrm>
            <a:off x="142813" y="1052736"/>
            <a:ext cx="7561535" cy="5076528"/>
          </a:xfrm>
        </p:spPr>
        <p:txBody>
          <a:bodyPr rtlCol="0">
            <a:normAutofit/>
          </a:bodyPr>
          <a:lstStyle/>
          <a:p>
            <a:pPr eaLnBrk="1" fontAlgn="auto" hangingPunct="1">
              <a:lnSpc>
                <a:spcPct val="90000"/>
              </a:lnSpc>
              <a:spcAft>
                <a:spcPts val="0"/>
              </a:spcAft>
              <a:buFontTx/>
              <a:buNone/>
              <a:defRPr/>
            </a:pPr>
            <a:r>
              <a:rPr lang="en-US" sz="3600" dirty="0">
                <a:latin typeface="David" pitchFamily="34" charset="-79"/>
                <a:cs typeface="David" pitchFamily="34" charset="-79"/>
              </a:rPr>
              <a:t>Most common - more than </a:t>
            </a:r>
            <a:r>
              <a:rPr lang="en-US" sz="3600" dirty="0">
                <a:solidFill>
                  <a:srgbClr val="C00000"/>
                </a:solidFill>
                <a:latin typeface="David" pitchFamily="34" charset="-79"/>
                <a:cs typeface="David" pitchFamily="34" charset="-79"/>
              </a:rPr>
              <a:t>75% </a:t>
            </a:r>
            <a:r>
              <a:rPr lang="en-US" sz="3600" dirty="0" smtClean="0">
                <a:latin typeface="David" pitchFamily="34" charset="-79"/>
                <a:cs typeface="David" pitchFamily="34" charset="-79"/>
              </a:rPr>
              <a:t>cases</a:t>
            </a:r>
            <a:endParaRPr lang="en-US" dirty="0">
              <a:solidFill>
                <a:srgbClr val="4D4D4D"/>
              </a:solidFill>
            </a:endParaRPr>
          </a:p>
          <a:p>
            <a:pPr fontAlgn="auto">
              <a:lnSpc>
                <a:spcPct val="90000"/>
              </a:lnSpc>
              <a:spcAft>
                <a:spcPts val="0"/>
              </a:spcAft>
              <a:buFontTx/>
              <a:buNone/>
              <a:defRPr/>
            </a:pPr>
            <a:r>
              <a:rPr lang="en-US" sz="3600" dirty="0">
                <a:latin typeface="David" pitchFamily="34" charset="-79"/>
                <a:cs typeface="David" pitchFamily="34" charset="-79"/>
              </a:rPr>
              <a:t>Most difficult to diagnose </a:t>
            </a:r>
            <a:endParaRPr lang="en-US" sz="3600" dirty="0" smtClean="0">
              <a:latin typeface="David" pitchFamily="34" charset="-79"/>
              <a:cs typeface="David" pitchFamily="34" charset="-79"/>
            </a:endParaRPr>
          </a:p>
          <a:p>
            <a:pPr fontAlgn="auto">
              <a:lnSpc>
                <a:spcPct val="90000"/>
              </a:lnSpc>
              <a:spcAft>
                <a:spcPts val="0"/>
              </a:spcAft>
              <a:buFontTx/>
              <a:buNone/>
              <a:defRPr/>
            </a:pPr>
            <a:endParaRPr lang="en-US" sz="2400" dirty="0" smtClean="0">
              <a:latin typeface="David" pitchFamily="34" charset="-79"/>
              <a:cs typeface="David" pitchFamily="34" charset="-79"/>
            </a:endParaRPr>
          </a:p>
          <a:p>
            <a:pPr eaLnBrk="1" fontAlgn="auto" hangingPunct="1">
              <a:lnSpc>
                <a:spcPct val="90000"/>
              </a:lnSpc>
              <a:spcAft>
                <a:spcPts val="0"/>
              </a:spcAft>
              <a:buFontTx/>
              <a:buNone/>
              <a:defRPr/>
            </a:pPr>
            <a:endParaRPr lang="en-US" sz="2800" dirty="0"/>
          </a:p>
        </p:txBody>
      </p:sp>
      <p:pic>
        <p:nvPicPr>
          <p:cNvPr id="31746" name="Picture 4" descr="Picture1"/>
          <p:cNvPicPr>
            <a:picLocks noChangeAspect="1" noChangeArrowheads="1"/>
          </p:cNvPicPr>
          <p:nvPr/>
        </p:nvPicPr>
        <p:blipFill>
          <a:blip r:embed="rId2">
            <a:lum bright="24000" contrast="-20000"/>
          </a:blip>
          <a:srcRect/>
          <a:stretch>
            <a:fillRect/>
          </a:stretch>
        </p:blipFill>
        <p:spPr bwMode="auto">
          <a:xfrm>
            <a:off x="6333732" y="2641839"/>
            <a:ext cx="2316005" cy="3681854"/>
          </a:xfrm>
          <a:prstGeom prst="rect">
            <a:avLst/>
          </a:prstGeom>
          <a:noFill/>
          <a:ln w="9525">
            <a:noFill/>
            <a:miter lim="800000"/>
            <a:headEnd/>
            <a:tailEnd/>
          </a:ln>
        </p:spPr>
      </p:pic>
      <p:sp>
        <p:nvSpPr>
          <p:cNvPr id="7" name="Rectangle 6"/>
          <p:cNvSpPr>
            <a:spLocks noChangeArrowheads="1"/>
          </p:cNvSpPr>
          <p:nvPr/>
        </p:nvSpPr>
        <p:spPr bwMode="auto">
          <a:xfrm>
            <a:off x="0" y="0"/>
            <a:ext cx="9144000" cy="719138"/>
          </a:xfrm>
          <a:prstGeom prst="rect">
            <a:avLst/>
          </a:prstGeom>
          <a:noFill/>
          <a:ln w="9525">
            <a:noFill/>
            <a:miter lim="800000"/>
            <a:headEnd/>
            <a:tailEnd/>
          </a:ln>
        </p:spPr>
        <p:txBody>
          <a:bodyPr/>
          <a:lstStyle/>
          <a:p>
            <a:pPr algn="ctr"/>
            <a:r>
              <a:rPr lang="en-US" sz="3600" dirty="0" smtClean="0">
                <a:solidFill>
                  <a:schemeClr val="bg1"/>
                </a:solidFill>
                <a:latin typeface="David" pitchFamily="34" charset="-79"/>
                <a:cs typeface="David" pitchFamily="34" charset="-79"/>
              </a:rPr>
              <a:t>arthritis</a:t>
            </a:r>
            <a:endParaRPr lang="en-US" sz="3600" dirty="0">
              <a:solidFill>
                <a:schemeClr val="bg1"/>
              </a:solidFill>
              <a:latin typeface="David" pitchFamily="34" charset="-79"/>
              <a:cs typeface="David" pitchFamily="34" charset="-79"/>
            </a:endParaRPr>
          </a:p>
        </p:txBody>
      </p:sp>
    </p:spTree>
    <p:extLst>
      <p:ext uri="{BB962C8B-B14F-4D97-AF65-F5344CB8AC3E}">
        <p14:creationId xmlns:p14="http://schemas.microsoft.com/office/powerpoint/2010/main" val="19070313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body" idx="1"/>
          </p:nvPr>
        </p:nvSpPr>
        <p:spPr>
          <a:xfrm>
            <a:off x="1331640" y="1268760"/>
            <a:ext cx="7525023" cy="4806603"/>
          </a:xfrm>
        </p:spPr>
        <p:txBody>
          <a:bodyPr/>
          <a:lstStyle/>
          <a:p>
            <a:pPr fontAlgn="auto">
              <a:lnSpc>
                <a:spcPct val="90000"/>
              </a:lnSpc>
              <a:spcAft>
                <a:spcPts val="0"/>
              </a:spcAft>
              <a:buNone/>
              <a:defRPr/>
            </a:pPr>
            <a:r>
              <a:rPr lang="en-US" sz="2400" dirty="0">
                <a:latin typeface="David" pitchFamily="34" charset="-79"/>
                <a:cs typeface="David" pitchFamily="34" charset="-79"/>
              </a:rPr>
              <a:t>Poly-arthritis – migratory, but may be additive</a:t>
            </a:r>
          </a:p>
          <a:p>
            <a:pPr fontAlgn="auto">
              <a:lnSpc>
                <a:spcPct val="90000"/>
              </a:lnSpc>
              <a:spcAft>
                <a:spcPts val="0"/>
              </a:spcAft>
              <a:buNone/>
              <a:defRPr/>
            </a:pPr>
            <a:r>
              <a:rPr lang="en-US" sz="2400" dirty="0">
                <a:latin typeface="David" pitchFamily="34" charset="-79"/>
                <a:cs typeface="David" pitchFamily="34" charset="-79"/>
              </a:rPr>
              <a:t>Pain, inflammation, heat</a:t>
            </a:r>
          </a:p>
          <a:p>
            <a:pPr fontAlgn="auto">
              <a:lnSpc>
                <a:spcPct val="90000"/>
              </a:lnSpc>
              <a:spcAft>
                <a:spcPts val="0"/>
              </a:spcAft>
              <a:buNone/>
              <a:defRPr/>
            </a:pPr>
            <a:r>
              <a:rPr lang="en-US" sz="2400" dirty="0">
                <a:latin typeface="David" pitchFamily="34" charset="-79"/>
                <a:cs typeface="David" pitchFamily="34" charset="-79"/>
              </a:rPr>
              <a:t>Asymmetrical </a:t>
            </a:r>
          </a:p>
          <a:p>
            <a:pPr fontAlgn="auto">
              <a:lnSpc>
                <a:spcPct val="90000"/>
              </a:lnSpc>
              <a:spcAft>
                <a:spcPts val="0"/>
              </a:spcAft>
              <a:buNone/>
              <a:defRPr/>
            </a:pPr>
            <a:r>
              <a:rPr lang="en-US" sz="2400" dirty="0">
                <a:latin typeface="David" pitchFamily="34" charset="-79"/>
                <a:cs typeface="David" pitchFamily="34" charset="-79"/>
              </a:rPr>
              <a:t>Large joints </a:t>
            </a:r>
            <a:r>
              <a:rPr lang="en-US" sz="2000" dirty="0">
                <a:solidFill>
                  <a:srgbClr val="002060"/>
                </a:solidFill>
                <a:latin typeface="David" pitchFamily="34" charset="-79"/>
                <a:cs typeface="David" pitchFamily="34" charset="-79"/>
              </a:rPr>
              <a:t>(knees, ankles, elbows, wrists, shoulders, hips)</a:t>
            </a:r>
          </a:p>
          <a:p>
            <a:pPr fontAlgn="auto">
              <a:lnSpc>
                <a:spcPct val="90000"/>
              </a:lnSpc>
              <a:spcAft>
                <a:spcPts val="0"/>
              </a:spcAft>
              <a:buNone/>
              <a:defRPr/>
            </a:pPr>
            <a:r>
              <a:rPr lang="en-US" sz="2400" dirty="0">
                <a:latin typeface="David" pitchFamily="34" charset="-79"/>
                <a:cs typeface="David" pitchFamily="34" charset="-79"/>
              </a:rPr>
              <a:t>Pain</a:t>
            </a:r>
            <a:r>
              <a:rPr lang="en-US" sz="2800" dirty="0">
                <a:latin typeface="David" pitchFamily="34" charset="-79"/>
                <a:cs typeface="David" pitchFamily="34" charset="-79"/>
              </a:rPr>
              <a:t> </a:t>
            </a:r>
            <a:r>
              <a:rPr lang="en-US" sz="2000" dirty="0">
                <a:solidFill>
                  <a:srgbClr val="002060"/>
                </a:solidFill>
                <a:latin typeface="David" pitchFamily="34" charset="-79"/>
                <a:cs typeface="David" pitchFamily="34" charset="-79"/>
              </a:rPr>
              <a:t>(often out of proportion to clinical signs)</a:t>
            </a:r>
          </a:p>
          <a:p>
            <a:pPr fontAlgn="auto">
              <a:lnSpc>
                <a:spcPct val="90000"/>
              </a:lnSpc>
              <a:spcAft>
                <a:spcPts val="0"/>
              </a:spcAft>
              <a:buNone/>
              <a:defRPr/>
            </a:pPr>
            <a:r>
              <a:rPr lang="en-US" sz="2400" dirty="0">
                <a:latin typeface="David" pitchFamily="34" charset="-79"/>
                <a:cs typeface="David" pitchFamily="34" charset="-79"/>
              </a:rPr>
              <a:t>Very sensitive to NSAIDs</a:t>
            </a:r>
          </a:p>
          <a:p>
            <a:pPr>
              <a:lnSpc>
                <a:spcPct val="90000"/>
              </a:lnSpc>
              <a:buFontTx/>
              <a:buNone/>
              <a:defRPr/>
            </a:pPr>
            <a:endParaRPr lang="en-US" sz="2800" dirty="0">
              <a:latin typeface="David" pitchFamily="34" charset="-79"/>
              <a:cs typeface="David" pitchFamily="34" charset="-79"/>
            </a:endParaRPr>
          </a:p>
          <a:p>
            <a:pPr algn="ctr">
              <a:lnSpc>
                <a:spcPct val="80000"/>
              </a:lnSpc>
              <a:buFont typeface="Wingdings" pitchFamily="2" charset="2"/>
              <a:buNone/>
              <a:defRPr/>
            </a:pPr>
            <a:r>
              <a:rPr lang="en-US" sz="2800" dirty="0">
                <a:solidFill>
                  <a:srgbClr val="C00000"/>
                </a:solidFill>
                <a:latin typeface="David" pitchFamily="34" charset="-79"/>
                <a:cs typeface="David" pitchFamily="34" charset="-79"/>
              </a:rPr>
              <a:t>** If untreated each joint lasts about 2 weeks **</a:t>
            </a:r>
          </a:p>
          <a:p>
            <a:pPr lvl="1" eaLnBrk="1" hangingPunct="1">
              <a:lnSpc>
                <a:spcPct val="90000"/>
              </a:lnSpc>
              <a:spcBef>
                <a:spcPct val="30000"/>
              </a:spcBef>
              <a:buFontTx/>
              <a:buNone/>
            </a:pPr>
            <a:endParaRPr lang="en-US" sz="600" dirty="0" smtClean="0"/>
          </a:p>
        </p:txBody>
      </p:sp>
      <p:pic>
        <p:nvPicPr>
          <p:cNvPr id="32770" name="Picture 4"/>
          <p:cNvPicPr>
            <a:picLocks noChangeAspect="1" noChangeArrowheads="1"/>
          </p:cNvPicPr>
          <p:nvPr/>
        </p:nvPicPr>
        <p:blipFill>
          <a:blip r:embed="rId2"/>
          <a:srcRect/>
          <a:stretch>
            <a:fillRect/>
          </a:stretch>
        </p:blipFill>
        <p:spPr bwMode="auto">
          <a:xfrm>
            <a:off x="5357705" y="4885940"/>
            <a:ext cx="3635375" cy="1563687"/>
          </a:xfrm>
          <a:prstGeom prst="rect">
            <a:avLst/>
          </a:prstGeom>
          <a:noFill/>
          <a:ln w="9525">
            <a:noFill/>
            <a:miter lim="800000"/>
            <a:headEnd/>
            <a:tailEnd/>
          </a:ln>
        </p:spPr>
      </p:pic>
      <p:sp>
        <p:nvSpPr>
          <p:cNvPr id="5" name="Rectangle 6"/>
          <p:cNvSpPr>
            <a:spLocks noChangeArrowheads="1"/>
          </p:cNvSpPr>
          <p:nvPr/>
        </p:nvSpPr>
        <p:spPr bwMode="auto">
          <a:xfrm>
            <a:off x="0" y="0"/>
            <a:ext cx="9144000" cy="719138"/>
          </a:xfrm>
          <a:prstGeom prst="rect">
            <a:avLst/>
          </a:prstGeom>
          <a:noFill/>
          <a:ln w="9525">
            <a:noFill/>
            <a:miter lim="800000"/>
            <a:headEnd/>
            <a:tailEnd/>
          </a:ln>
        </p:spPr>
        <p:txBody>
          <a:bodyPr/>
          <a:lstStyle/>
          <a:p>
            <a:pPr algn="ctr"/>
            <a:r>
              <a:rPr lang="en-US" sz="3600" dirty="0" smtClean="0">
                <a:solidFill>
                  <a:schemeClr val="bg1"/>
                </a:solidFill>
                <a:latin typeface="David" pitchFamily="34" charset="-79"/>
                <a:cs typeface="David" pitchFamily="34" charset="-79"/>
              </a:rPr>
              <a:t>arthritis</a:t>
            </a:r>
            <a:endParaRPr lang="en-US" sz="3600" dirty="0">
              <a:solidFill>
                <a:schemeClr val="bg1"/>
              </a:solidFill>
              <a:latin typeface="David" pitchFamily="34" charset="-79"/>
              <a:cs typeface="David" pitchFamily="34" charset="-79"/>
            </a:endParaRPr>
          </a:p>
        </p:txBody>
      </p:sp>
    </p:spTree>
    <p:extLst>
      <p:ext uri="{BB962C8B-B14F-4D97-AF65-F5344CB8AC3E}">
        <p14:creationId xmlns:p14="http://schemas.microsoft.com/office/powerpoint/2010/main" val="22286846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body" idx="1"/>
          </p:nvPr>
        </p:nvSpPr>
        <p:spPr>
          <a:xfrm>
            <a:off x="1331640" y="1268761"/>
            <a:ext cx="7560840" cy="5040560"/>
          </a:xfrm>
        </p:spPr>
        <p:txBody>
          <a:bodyPr/>
          <a:lstStyle/>
          <a:p>
            <a:pPr>
              <a:lnSpc>
                <a:spcPct val="80000"/>
              </a:lnSpc>
              <a:spcBef>
                <a:spcPts val="1268"/>
              </a:spcBef>
              <a:buFont typeface="Wingdings" pitchFamily="2" charset="2"/>
              <a:buNone/>
              <a:defRPr/>
            </a:pPr>
            <a:r>
              <a:rPr lang="en-US" sz="2400" dirty="0">
                <a:latin typeface="David" pitchFamily="34" charset="-79"/>
                <a:cs typeface="David" pitchFamily="34" charset="-79"/>
              </a:rPr>
              <a:t>Inflammation of the heart valves </a:t>
            </a:r>
            <a:r>
              <a:rPr lang="en-US" sz="1800" dirty="0">
                <a:latin typeface="David" pitchFamily="34" charset="-79"/>
                <a:cs typeface="David" pitchFamily="34" charset="-79"/>
              </a:rPr>
              <a:t>(</a:t>
            </a:r>
            <a:r>
              <a:rPr lang="en-US" sz="1800" dirty="0" err="1">
                <a:latin typeface="David" pitchFamily="34" charset="-79"/>
                <a:cs typeface="David" pitchFamily="34" charset="-79"/>
              </a:rPr>
              <a:t>valvulitis</a:t>
            </a:r>
            <a:r>
              <a:rPr lang="en-US" sz="1800" dirty="0" smtClean="0">
                <a:latin typeface="David" pitchFamily="34" charset="-79"/>
                <a:cs typeface="David" pitchFamily="34" charset="-79"/>
              </a:rPr>
              <a:t>)</a:t>
            </a:r>
            <a:endParaRPr lang="en-US" sz="1600" dirty="0" smtClean="0">
              <a:latin typeface="David" pitchFamily="34" charset="-79"/>
              <a:cs typeface="David" pitchFamily="34" charset="-79"/>
            </a:endParaRPr>
          </a:p>
          <a:p>
            <a:pPr>
              <a:lnSpc>
                <a:spcPct val="80000"/>
              </a:lnSpc>
              <a:spcBef>
                <a:spcPts val="1268"/>
              </a:spcBef>
              <a:buFont typeface="Wingdings" pitchFamily="2" charset="2"/>
              <a:buNone/>
              <a:defRPr/>
            </a:pPr>
            <a:r>
              <a:rPr lang="en-US" sz="2400" dirty="0" smtClean="0">
                <a:latin typeface="David" pitchFamily="34" charset="-79"/>
                <a:cs typeface="David" pitchFamily="34" charset="-79"/>
              </a:rPr>
              <a:t>Pericarditis </a:t>
            </a:r>
            <a:r>
              <a:rPr lang="en-US" sz="2400" dirty="0">
                <a:latin typeface="David" pitchFamily="34" charset="-79"/>
                <a:cs typeface="David" pitchFamily="34" charset="-79"/>
              </a:rPr>
              <a:t>&amp; myocarditis do </a:t>
            </a:r>
            <a:r>
              <a:rPr lang="en-US" sz="2400" dirty="0" smtClean="0">
                <a:latin typeface="David" pitchFamily="34" charset="-79"/>
                <a:cs typeface="David" pitchFamily="34" charset="-79"/>
              </a:rPr>
              <a:t>occur</a:t>
            </a:r>
          </a:p>
          <a:p>
            <a:pPr>
              <a:lnSpc>
                <a:spcPct val="80000"/>
              </a:lnSpc>
              <a:spcBef>
                <a:spcPts val="1268"/>
              </a:spcBef>
              <a:buFont typeface="Wingdings" pitchFamily="2" charset="2"/>
              <a:buNone/>
              <a:defRPr/>
            </a:pPr>
            <a:r>
              <a:rPr lang="en-US" sz="2400" dirty="0" smtClean="0">
                <a:latin typeface="David" pitchFamily="34" charset="-79"/>
                <a:cs typeface="David" pitchFamily="34" charset="-79"/>
              </a:rPr>
              <a:t>Clinical </a:t>
            </a:r>
            <a:r>
              <a:rPr lang="en-US" sz="2400" dirty="0">
                <a:latin typeface="David" pitchFamily="34" charset="-79"/>
                <a:cs typeface="David" pitchFamily="34" charset="-79"/>
              </a:rPr>
              <a:t>signs</a:t>
            </a:r>
          </a:p>
          <a:p>
            <a:pPr marL="636588" lvl="2" indent="0">
              <a:lnSpc>
                <a:spcPct val="120000"/>
              </a:lnSpc>
              <a:buFont typeface="Wingdings" pitchFamily="2" charset="2"/>
              <a:buNone/>
              <a:defRPr/>
            </a:pPr>
            <a:r>
              <a:rPr lang="en-US" sz="2000" dirty="0">
                <a:solidFill>
                  <a:srgbClr val="000066"/>
                </a:solidFill>
                <a:latin typeface="David" pitchFamily="34" charset="-79"/>
                <a:cs typeface="David" pitchFamily="34" charset="-79"/>
              </a:rPr>
              <a:t>Heart murmur</a:t>
            </a:r>
          </a:p>
          <a:p>
            <a:pPr marL="636588" lvl="2" indent="0">
              <a:lnSpc>
                <a:spcPct val="120000"/>
              </a:lnSpc>
              <a:buFont typeface="Wingdings" pitchFamily="2" charset="2"/>
              <a:buNone/>
              <a:defRPr/>
            </a:pPr>
            <a:r>
              <a:rPr lang="en-US" sz="2000" dirty="0">
                <a:solidFill>
                  <a:srgbClr val="000066"/>
                </a:solidFill>
                <a:latin typeface="David" pitchFamily="34" charset="-79"/>
                <a:cs typeface="David" pitchFamily="34" charset="-79"/>
              </a:rPr>
              <a:t>Cardiomegaly </a:t>
            </a:r>
          </a:p>
          <a:p>
            <a:pPr marL="636588" lvl="2" indent="0">
              <a:lnSpc>
                <a:spcPct val="120000"/>
              </a:lnSpc>
              <a:buFont typeface="Wingdings" pitchFamily="2" charset="2"/>
              <a:buNone/>
              <a:defRPr/>
            </a:pPr>
            <a:r>
              <a:rPr lang="en-US" sz="2000" dirty="0">
                <a:solidFill>
                  <a:srgbClr val="000066"/>
                </a:solidFill>
                <a:latin typeface="David" pitchFamily="34" charset="-79"/>
                <a:cs typeface="David" pitchFamily="34" charset="-79"/>
              </a:rPr>
              <a:t>Chest </a:t>
            </a:r>
            <a:r>
              <a:rPr lang="en-US" sz="2000" dirty="0" smtClean="0">
                <a:solidFill>
                  <a:srgbClr val="000066"/>
                </a:solidFill>
                <a:latin typeface="David" pitchFamily="34" charset="-79"/>
                <a:cs typeface="David" pitchFamily="34" charset="-79"/>
              </a:rPr>
              <a:t>pain</a:t>
            </a:r>
            <a:endParaRPr lang="en-US" dirty="0">
              <a:latin typeface="David" pitchFamily="34" charset="-79"/>
              <a:cs typeface="David" pitchFamily="34" charset="-79"/>
            </a:endParaRPr>
          </a:p>
          <a:p>
            <a:pPr lvl="1">
              <a:lnSpc>
                <a:spcPct val="80000"/>
              </a:lnSpc>
              <a:buFontTx/>
              <a:buNone/>
              <a:defRPr/>
            </a:pPr>
            <a:endParaRPr lang="en-US" dirty="0">
              <a:solidFill>
                <a:srgbClr val="4D4D4D"/>
              </a:solidFill>
              <a:latin typeface="David" pitchFamily="34" charset="-79"/>
              <a:cs typeface="David" pitchFamily="34" charset="-79"/>
            </a:endParaRPr>
          </a:p>
          <a:p>
            <a:pPr algn="ctr">
              <a:lnSpc>
                <a:spcPct val="80000"/>
              </a:lnSpc>
              <a:buFontTx/>
              <a:buNone/>
              <a:defRPr/>
            </a:pPr>
            <a:r>
              <a:rPr lang="en-US" sz="2400" dirty="0">
                <a:solidFill>
                  <a:srgbClr val="C00000"/>
                </a:solidFill>
                <a:latin typeface="David" pitchFamily="34" charset="-79"/>
                <a:cs typeface="David" pitchFamily="34" charset="-79"/>
              </a:rPr>
              <a:t>** Almost all </a:t>
            </a:r>
            <a:r>
              <a:rPr lang="en-US" sz="2400" dirty="0" smtClean="0">
                <a:solidFill>
                  <a:srgbClr val="C00000"/>
                </a:solidFill>
                <a:latin typeface="David" pitchFamily="34" charset="-79"/>
                <a:cs typeface="David" pitchFamily="34" charset="-79"/>
              </a:rPr>
              <a:t>recurrent </a:t>
            </a:r>
            <a:r>
              <a:rPr lang="en-US" sz="2400" dirty="0">
                <a:solidFill>
                  <a:srgbClr val="C00000"/>
                </a:solidFill>
                <a:latin typeface="David" pitchFamily="34" charset="-79"/>
                <a:cs typeface="David" pitchFamily="34" charset="-79"/>
              </a:rPr>
              <a:t>ARF </a:t>
            </a:r>
            <a:r>
              <a:rPr lang="en-US" sz="2400" dirty="0" smtClean="0">
                <a:solidFill>
                  <a:srgbClr val="C00000"/>
                </a:solidFill>
                <a:latin typeface="David" pitchFamily="34" charset="-79"/>
                <a:cs typeface="David" pitchFamily="34" charset="-79"/>
              </a:rPr>
              <a:t>includes </a:t>
            </a:r>
            <a:r>
              <a:rPr lang="en-US" sz="2400" dirty="0">
                <a:solidFill>
                  <a:srgbClr val="C00000"/>
                </a:solidFill>
                <a:latin typeface="David" pitchFamily="34" charset="-79"/>
                <a:cs typeface="David" pitchFamily="34" charset="-79"/>
              </a:rPr>
              <a:t>carditis **</a:t>
            </a:r>
          </a:p>
        </p:txBody>
      </p:sp>
      <p:sp>
        <p:nvSpPr>
          <p:cNvPr id="4" name="Rectangle 6"/>
          <p:cNvSpPr>
            <a:spLocks noChangeArrowheads="1"/>
          </p:cNvSpPr>
          <p:nvPr/>
        </p:nvSpPr>
        <p:spPr bwMode="auto">
          <a:xfrm>
            <a:off x="0" y="0"/>
            <a:ext cx="9144000" cy="719138"/>
          </a:xfrm>
          <a:prstGeom prst="rect">
            <a:avLst/>
          </a:prstGeom>
          <a:noFill/>
          <a:ln w="9525">
            <a:noFill/>
            <a:miter lim="800000"/>
            <a:headEnd/>
            <a:tailEnd/>
          </a:ln>
        </p:spPr>
        <p:txBody>
          <a:bodyPr/>
          <a:lstStyle/>
          <a:p>
            <a:pPr algn="ctr"/>
            <a:r>
              <a:rPr lang="en-US" sz="3600" dirty="0" smtClean="0">
                <a:solidFill>
                  <a:schemeClr val="bg1"/>
                </a:solidFill>
                <a:latin typeface="David" pitchFamily="34" charset="-79"/>
                <a:cs typeface="David" pitchFamily="34" charset="-79"/>
              </a:rPr>
              <a:t>carditis</a:t>
            </a:r>
            <a:endParaRPr lang="en-US" sz="3600" dirty="0">
              <a:solidFill>
                <a:schemeClr val="bg1"/>
              </a:solidFill>
              <a:latin typeface="David" pitchFamily="34" charset="-79"/>
              <a:cs typeface="David" pitchFamily="34" charset="-79"/>
            </a:endParaRPr>
          </a:p>
        </p:txBody>
      </p:sp>
    </p:spTree>
    <p:extLst>
      <p:ext uri="{BB962C8B-B14F-4D97-AF65-F5344CB8AC3E}">
        <p14:creationId xmlns:p14="http://schemas.microsoft.com/office/powerpoint/2010/main" val="1262083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body" idx="1"/>
          </p:nvPr>
        </p:nvSpPr>
        <p:spPr>
          <a:xfrm>
            <a:off x="1331640" y="1268761"/>
            <a:ext cx="7704856" cy="5040560"/>
          </a:xfrm>
        </p:spPr>
        <p:txBody>
          <a:bodyPr>
            <a:normAutofit/>
          </a:bodyPr>
          <a:lstStyle/>
          <a:p>
            <a:pPr>
              <a:lnSpc>
                <a:spcPct val="120000"/>
              </a:lnSpc>
              <a:buFontTx/>
              <a:buNone/>
              <a:defRPr/>
            </a:pPr>
            <a:r>
              <a:rPr lang="en-US" sz="2400" dirty="0">
                <a:latin typeface="David" pitchFamily="34" charset="-79"/>
                <a:cs typeface="David" pitchFamily="34" charset="-79"/>
              </a:rPr>
              <a:t>Seen in approximately </a:t>
            </a:r>
            <a:r>
              <a:rPr lang="en-US" sz="2400" dirty="0">
                <a:solidFill>
                  <a:srgbClr val="C00000"/>
                </a:solidFill>
                <a:latin typeface="David" pitchFamily="34" charset="-79"/>
                <a:cs typeface="David" pitchFamily="34" charset="-79"/>
              </a:rPr>
              <a:t>25% </a:t>
            </a:r>
            <a:r>
              <a:rPr lang="en-US" sz="2400" dirty="0">
                <a:latin typeface="David" pitchFamily="34" charset="-79"/>
                <a:cs typeface="David" pitchFamily="34" charset="-79"/>
              </a:rPr>
              <a:t>cases</a:t>
            </a:r>
          </a:p>
          <a:p>
            <a:pPr>
              <a:lnSpc>
                <a:spcPct val="120000"/>
              </a:lnSpc>
              <a:buFontTx/>
              <a:buNone/>
              <a:defRPr/>
            </a:pPr>
            <a:r>
              <a:rPr lang="en-US" sz="2400" dirty="0">
                <a:latin typeface="David" pitchFamily="34" charset="-79"/>
                <a:cs typeface="David" pitchFamily="34" charset="-79"/>
              </a:rPr>
              <a:t>Affects one or both sides of the body</a:t>
            </a:r>
          </a:p>
          <a:p>
            <a:pPr>
              <a:lnSpc>
                <a:spcPct val="120000"/>
              </a:lnSpc>
              <a:buFontTx/>
              <a:buNone/>
              <a:defRPr/>
            </a:pPr>
            <a:r>
              <a:rPr lang="en-US" sz="2400" dirty="0">
                <a:latin typeface="David" pitchFamily="34" charset="-79"/>
                <a:cs typeface="David" pitchFamily="34" charset="-79"/>
              </a:rPr>
              <a:t>Involves hands, feet, face, tongue</a:t>
            </a:r>
          </a:p>
          <a:p>
            <a:pPr>
              <a:lnSpc>
                <a:spcPct val="120000"/>
              </a:lnSpc>
              <a:buFontTx/>
              <a:buNone/>
              <a:defRPr/>
            </a:pPr>
            <a:r>
              <a:rPr lang="en-US" sz="2400" dirty="0">
                <a:latin typeface="David" pitchFamily="34" charset="-79"/>
                <a:cs typeface="David" pitchFamily="34" charset="-79"/>
              </a:rPr>
              <a:t>Symptoms disappear during sleep</a:t>
            </a:r>
          </a:p>
          <a:p>
            <a:pPr>
              <a:lnSpc>
                <a:spcPct val="120000"/>
              </a:lnSpc>
              <a:buFont typeface="Wingdings" pitchFamily="2" charset="2"/>
              <a:buNone/>
              <a:defRPr/>
            </a:pPr>
            <a:r>
              <a:rPr lang="en-US" sz="2400" dirty="0">
                <a:latin typeface="David" pitchFamily="34" charset="-79"/>
                <a:cs typeface="David" pitchFamily="34" charset="-79"/>
              </a:rPr>
              <a:t>May occur late after streptococcal infection</a:t>
            </a:r>
            <a:r>
              <a:rPr lang="en-US" sz="2400" dirty="0">
                <a:solidFill>
                  <a:srgbClr val="002060"/>
                </a:solidFill>
                <a:latin typeface="David" pitchFamily="34" charset="-79"/>
                <a:cs typeface="David" pitchFamily="34" charset="-79"/>
              </a:rPr>
              <a:t> </a:t>
            </a:r>
            <a:r>
              <a:rPr lang="en-US" sz="1800" dirty="0" smtClean="0">
                <a:solidFill>
                  <a:srgbClr val="002060"/>
                </a:solidFill>
                <a:latin typeface="David" pitchFamily="34" charset="-79"/>
                <a:cs typeface="David" pitchFamily="34" charset="-79"/>
              </a:rPr>
              <a:t>up </a:t>
            </a:r>
            <a:r>
              <a:rPr lang="en-US" sz="1800" dirty="0">
                <a:solidFill>
                  <a:srgbClr val="002060"/>
                </a:solidFill>
                <a:latin typeface="David" pitchFamily="34" charset="-79"/>
                <a:cs typeface="David" pitchFamily="34" charset="-79"/>
              </a:rPr>
              <a:t>to </a:t>
            </a:r>
            <a:r>
              <a:rPr lang="en-US" sz="1800" dirty="0" smtClean="0">
                <a:solidFill>
                  <a:srgbClr val="002060"/>
                </a:solidFill>
                <a:latin typeface="David" pitchFamily="34" charset="-79"/>
                <a:cs typeface="David" pitchFamily="34" charset="-79"/>
              </a:rPr>
              <a:t>7mths </a:t>
            </a:r>
          </a:p>
          <a:p>
            <a:pPr>
              <a:lnSpc>
                <a:spcPct val="120000"/>
              </a:lnSpc>
              <a:buFont typeface="Wingdings" pitchFamily="2" charset="2"/>
              <a:buNone/>
              <a:defRPr/>
            </a:pPr>
            <a:r>
              <a:rPr lang="en-US" sz="2400" dirty="0" smtClean="0">
                <a:latin typeface="David" pitchFamily="34" charset="-79"/>
                <a:cs typeface="David" pitchFamily="34" charset="-79"/>
              </a:rPr>
              <a:t>More </a:t>
            </a:r>
            <a:r>
              <a:rPr lang="en-US" sz="2400" dirty="0">
                <a:latin typeface="David" pitchFamily="34" charset="-79"/>
                <a:cs typeface="David" pitchFamily="34" charset="-79"/>
              </a:rPr>
              <a:t>common in adolescent girls</a:t>
            </a:r>
          </a:p>
          <a:p>
            <a:pPr>
              <a:lnSpc>
                <a:spcPct val="120000"/>
              </a:lnSpc>
              <a:buFontTx/>
              <a:buNone/>
              <a:defRPr/>
            </a:pPr>
            <a:r>
              <a:rPr lang="en-US" sz="2400" dirty="0">
                <a:latin typeface="David" pitchFamily="34" charset="-79"/>
                <a:cs typeface="David" pitchFamily="34" charset="-79"/>
              </a:rPr>
              <a:t>May recur in </a:t>
            </a:r>
            <a:r>
              <a:rPr lang="en-US" sz="2400" dirty="0" smtClean="0">
                <a:latin typeface="David" pitchFamily="34" charset="-79"/>
                <a:cs typeface="David" pitchFamily="34" charset="-79"/>
              </a:rPr>
              <a:t>pregnancy</a:t>
            </a:r>
          </a:p>
          <a:p>
            <a:pPr>
              <a:lnSpc>
                <a:spcPct val="120000"/>
              </a:lnSpc>
              <a:buFontTx/>
              <a:buNone/>
              <a:defRPr/>
            </a:pPr>
            <a:endParaRPr lang="en-US" sz="2400" dirty="0">
              <a:latin typeface="David" pitchFamily="34" charset="-79"/>
              <a:cs typeface="David" pitchFamily="34" charset="-79"/>
            </a:endParaRPr>
          </a:p>
          <a:p>
            <a:pPr algn="ctr">
              <a:lnSpc>
                <a:spcPct val="80000"/>
              </a:lnSpc>
              <a:buFont typeface="Wingdings" pitchFamily="2" charset="2"/>
              <a:buNone/>
              <a:defRPr/>
            </a:pPr>
            <a:r>
              <a:rPr lang="en-US" sz="2400" dirty="0">
                <a:solidFill>
                  <a:srgbClr val="C00000"/>
                </a:solidFill>
                <a:latin typeface="David" pitchFamily="34" charset="-79"/>
                <a:cs typeface="David" pitchFamily="34" charset="-79"/>
              </a:rPr>
              <a:t>** Chorea has a high association with carditis – </a:t>
            </a:r>
          </a:p>
          <a:p>
            <a:pPr algn="ctr">
              <a:lnSpc>
                <a:spcPct val="80000"/>
              </a:lnSpc>
              <a:buFont typeface="Wingdings" pitchFamily="2" charset="2"/>
              <a:buNone/>
              <a:defRPr/>
            </a:pPr>
            <a:r>
              <a:rPr lang="en-US" sz="2400" dirty="0">
                <a:solidFill>
                  <a:srgbClr val="C00000"/>
                </a:solidFill>
                <a:latin typeface="David" pitchFamily="34" charset="-79"/>
                <a:cs typeface="David" pitchFamily="34" charset="-79"/>
              </a:rPr>
              <a:t>echocardiogram is recommended **</a:t>
            </a:r>
          </a:p>
        </p:txBody>
      </p:sp>
      <p:sp>
        <p:nvSpPr>
          <p:cNvPr id="4" name="Rectangle 6"/>
          <p:cNvSpPr>
            <a:spLocks noChangeArrowheads="1"/>
          </p:cNvSpPr>
          <p:nvPr/>
        </p:nvSpPr>
        <p:spPr bwMode="auto">
          <a:xfrm>
            <a:off x="0" y="0"/>
            <a:ext cx="9144000" cy="719138"/>
          </a:xfrm>
          <a:prstGeom prst="rect">
            <a:avLst/>
          </a:prstGeom>
          <a:noFill/>
          <a:ln w="9525">
            <a:noFill/>
            <a:miter lim="800000"/>
            <a:headEnd/>
            <a:tailEnd/>
          </a:ln>
        </p:spPr>
        <p:txBody>
          <a:bodyPr/>
          <a:lstStyle/>
          <a:p>
            <a:pPr algn="ctr"/>
            <a:r>
              <a:rPr lang="en-US" sz="3600" dirty="0" err="1" smtClean="0">
                <a:solidFill>
                  <a:schemeClr val="bg1"/>
                </a:solidFill>
                <a:latin typeface="David" pitchFamily="34" charset="-79"/>
                <a:cs typeface="David" pitchFamily="34" charset="-79"/>
              </a:rPr>
              <a:t>Sydenhams</a:t>
            </a:r>
            <a:r>
              <a:rPr lang="en-US" sz="3600" dirty="0" smtClean="0">
                <a:solidFill>
                  <a:schemeClr val="bg1"/>
                </a:solidFill>
                <a:latin typeface="David" pitchFamily="34" charset="-79"/>
                <a:cs typeface="David" pitchFamily="34" charset="-79"/>
              </a:rPr>
              <a:t> chorea</a:t>
            </a:r>
            <a:endParaRPr lang="en-US" sz="3600" dirty="0">
              <a:solidFill>
                <a:schemeClr val="bg1"/>
              </a:solidFill>
              <a:latin typeface="David" pitchFamily="34" charset="-79"/>
              <a:cs typeface="David" pitchFamily="34" charset="-79"/>
            </a:endParaRPr>
          </a:p>
        </p:txBody>
      </p:sp>
    </p:spTree>
    <p:extLst>
      <p:ext uri="{BB962C8B-B14F-4D97-AF65-F5344CB8AC3E}">
        <p14:creationId xmlns:p14="http://schemas.microsoft.com/office/powerpoint/2010/main" val="413315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body" idx="1"/>
          </p:nvPr>
        </p:nvSpPr>
        <p:spPr>
          <a:xfrm>
            <a:off x="767420" y="1268760"/>
            <a:ext cx="7609160" cy="1555403"/>
          </a:xfrm>
        </p:spPr>
        <p:txBody>
          <a:bodyPr rtlCol="0">
            <a:noAutofit/>
          </a:bodyPr>
          <a:lstStyle/>
          <a:p>
            <a:pPr fontAlgn="auto">
              <a:lnSpc>
                <a:spcPct val="90000"/>
              </a:lnSpc>
              <a:spcAft>
                <a:spcPts val="0"/>
              </a:spcAft>
              <a:buNone/>
              <a:defRPr/>
            </a:pPr>
            <a:r>
              <a:rPr lang="en-US" sz="2400" dirty="0">
                <a:latin typeface="David" pitchFamily="34" charset="-79"/>
                <a:cs typeface="David" pitchFamily="34" charset="-79"/>
              </a:rPr>
              <a:t>Highly specific for ARF</a:t>
            </a:r>
          </a:p>
          <a:p>
            <a:pPr fontAlgn="auto">
              <a:lnSpc>
                <a:spcPct val="90000"/>
              </a:lnSpc>
              <a:spcAft>
                <a:spcPts val="0"/>
              </a:spcAft>
              <a:buNone/>
              <a:defRPr/>
            </a:pPr>
            <a:r>
              <a:rPr lang="en-US" sz="2400" dirty="0">
                <a:latin typeface="David" pitchFamily="34" charset="-79"/>
                <a:cs typeface="David" pitchFamily="34" charset="-79"/>
              </a:rPr>
              <a:t>Seen in </a:t>
            </a:r>
            <a:r>
              <a:rPr lang="en-US" sz="2400" dirty="0">
                <a:solidFill>
                  <a:srgbClr val="C00000"/>
                </a:solidFill>
                <a:latin typeface="David" pitchFamily="34" charset="-79"/>
                <a:cs typeface="David" pitchFamily="34" charset="-79"/>
              </a:rPr>
              <a:t>less than 2% </a:t>
            </a:r>
            <a:r>
              <a:rPr lang="en-US" sz="2400" dirty="0">
                <a:latin typeface="David" pitchFamily="34" charset="-79"/>
                <a:cs typeface="David" pitchFamily="34" charset="-79"/>
              </a:rPr>
              <a:t>cases</a:t>
            </a:r>
          </a:p>
          <a:p>
            <a:pPr fontAlgn="auto">
              <a:lnSpc>
                <a:spcPct val="90000"/>
              </a:lnSpc>
              <a:spcAft>
                <a:spcPts val="0"/>
              </a:spcAft>
              <a:buNone/>
              <a:defRPr/>
            </a:pPr>
            <a:r>
              <a:rPr lang="en-US" sz="2400" dirty="0">
                <a:latin typeface="David" pitchFamily="34" charset="-79"/>
                <a:cs typeface="David" pitchFamily="34" charset="-79"/>
              </a:rPr>
              <a:t>Pink macules or papules that go pale under pressure</a:t>
            </a:r>
          </a:p>
          <a:p>
            <a:pPr fontAlgn="auto">
              <a:lnSpc>
                <a:spcPct val="90000"/>
              </a:lnSpc>
              <a:spcAft>
                <a:spcPts val="0"/>
              </a:spcAft>
              <a:buNone/>
              <a:defRPr/>
            </a:pPr>
            <a:r>
              <a:rPr lang="en-US" sz="2400" dirty="0">
                <a:latin typeface="David" pitchFamily="34" charset="-79"/>
                <a:cs typeface="David" pitchFamily="34" charset="-79"/>
              </a:rPr>
              <a:t>Not itchy or painful</a:t>
            </a:r>
          </a:p>
          <a:p>
            <a:pPr fontAlgn="auto">
              <a:lnSpc>
                <a:spcPct val="90000"/>
              </a:lnSpc>
              <a:spcAft>
                <a:spcPts val="0"/>
              </a:spcAft>
              <a:buNone/>
              <a:defRPr/>
            </a:pPr>
            <a:r>
              <a:rPr lang="en-US" sz="2400" dirty="0">
                <a:latin typeface="David" pitchFamily="34" charset="-79"/>
                <a:cs typeface="David" pitchFamily="34" charset="-79"/>
              </a:rPr>
              <a:t>On trunk and limbs, rarely on face</a:t>
            </a:r>
          </a:p>
          <a:p>
            <a:pPr fontAlgn="auto">
              <a:lnSpc>
                <a:spcPct val="90000"/>
              </a:lnSpc>
              <a:spcAft>
                <a:spcPts val="0"/>
              </a:spcAft>
              <a:buNone/>
              <a:defRPr/>
            </a:pPr>
            <a:r>
              <a:rPr lang="en-US" sz="2400" dirty="0">
                <a:latin typeface="David" pitchFamily="34" charset="-79"/>
                <a:cs typeface="David" pitchFamily="34" charset="-79"/>
              </a:rPr>
              <a:t>May be hard to identify on dark skin</a:t>
            </a:r>
          </a:p>
        </p:txBody>
      </p:sp>
      <p:pic>
        <p:nvPicPr>
          <p:cNvPr id="34819" name="Picture 8" descr="erythema marginatum 3"/>
          <p:cNvPicPr>
            <a:picLocks noChangeAspect="1" noChangeArrowheads="1"/>
          </p:cNvPicPr>
          <p:nvPr/>
        </p:nvPicPr>
        <p:blipFill>
          <a:blip r:embed="rId2"/>
          <a:srcRect/>
          <a:stretch>
            <a:fillRect/>
          </a:stretch>
        </p:blipFill>
        <p:spPr bwMode="auto">
          <a:xfrm>
            <a:off x="6104175" y="2965142"/>
            <a:ext cx="3039825" cy="3653161"/>
          </a:xfrm>
          <a:prstGeom prst="rect">
            <a:avLst/>
          </a:prstGeom>
          <a:noFill/>
          <a:ln w="9525">
            <a:noFill/>
            <a:miter lim="800000"/>
            <a:headEnd/>
            <a:tailEnd/>
          </a:ln>
        </p:spPr>
      </p:pic>
      <p:sp>
        <p:nvSpPr>
          <p:cNvPr id="8" name="Rectangle 6"/>
          <p:cNvSpPr>
            <a:spLocks noChangeArrowheads="1"/>
          </p:cNvSpPr>
          <p:nvPr/>
        </p:nvSpPr>
        <p:spPr bwMode="auto">
          <a:xfrm>
            <a:off x="0" y="0"/>
            <a:ext cx="9144000" cy="719138"/>
          </a:xfrm>
          <a:prstGeom prst="rect">
            <a:avLst/>
          </a:prstGeom>
          <a:noFill/>
          <a:ln w="9525">
            <a:noFill/>
            <a:miter lim="800000"/>
            <a:headEnd/>
            <a:tailEnd/>
          </a:ln>
        </p:spPr>
        <p:txBody>
          <a:bodyPr/>
          <a:lstStyle/>
          <a:p>
            <a:pPr algn="ctr"/>
            <a:r>
              <a:rPr lang="en-US" sz="3600" dirty="0" smtClean="0">
                <a:solidFill>
                  <a:schemeClr val="bg1"/>
                </a:solidFill>
                <a:latin typeface="David" pitchFamily="34" charset="-79"/>
                <a:cs typeface="David" pitchFamily="34" charset="-79"/>
              </a:rPr>
              <a:t>erythema marginatum</a:t>
            </a:r>
            <a:endParaRPr lang="en-US" sz="3600" dirty="0">
              <a:solidFill>
                <a:schemeClr val="bg1"/>
              </a:solidFill>
              <a:latin typeface="David" pitchFamily="34" charset="-79"/>
              <a:cs typeface="David" pitchFamily="34" charset="-79"/>
            </a:endParaRPr>
          </a:p>
        </p:txBody>
      </p:sp>
    </p:spTree>
    <p:extLst>
      <p:ext uri="{BB962C8B-B14F-4D97-AF65-F5344CB8AC3E}">
        <p14:creationId xmlns:p14="http://schemas.microsoft.com/office/powerpoint/2010/main" val="41877518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83" name="Text Box 7"/>
          <p:cNvSpPr txBox="1">
            <a:spLocks noChangeArrowheads="1"/>
          </p:cNvSpPr>
          <p:nvPr/>
        </p:nvSpPr>
        <p:spPr bwMode="auto">
          <a:xfrm>
            <a:off x="648060" y="1268760"/>
            <a:ext cx="7560840" cy="2603790"/>
          </a:xfrm>
          <a:prstGeom prst="rect">
            <a:avLst/>
          </a:prstGeom>
          <a:noFill/>
          <a:ln>
            <a:noFill/>
          </a:ln>
          <a:effectLst/>
          <a:extLst/>
        </p:spPr>
        <p:txBody>
          <a:bodyPr wrap="square">
            <a:spAutoFit/>
          </a:bodyPr>
          <a:lstStyle/>
          <a:p>
            <a:pPr marL="342900" indent="-342900" eaLnBrk="0" fontAlgn="auto" hangingPunct="0">
              <a:lnSpc>
                <a:spcPct val="90000"/>
              </a:lnSpc>
              <a:spcBef>
                <a:spcPct val="20000"/>
              </a:spcBef>
              <a:spcAft>
                <a:spcPts val="0"/>
              </a:spcAft>
              <a:defRPr/>
            </a:pPr>
            <a:r>
              <a:rPr lang="en-US" sz="2400" dirty="0">
                <a:latin typeface="David" pitchFamily="34" charset="-79"/>
                <a:cs typeface="David" pitchFamily="34" charset="-79"/>
              </a:rPr>
              <a:t>Highly specific for ARF </a:t>
            </a:r>
          </a:p>
          <a:p>
            <a:pPr marL="342900" indent="-342900" eaLnBrk="0" fontAlgn="auto" hangingPunct="0">
              <a:lnSpc>
                <a:spcPct val="90000"/>
              </a:lnSpc>
              <a:spcBef>
                <a:spcPct val="20000"/>
              </a:spcBef>
              <a:spcAft>
                <a:spcPts val="0"/>
              </a:spcAft>
              <a:defRPr/>
            </a:pPr>
            <a:r>
              <a:rPr lang="en-US" sz="2400" dirty="0">
                <a:latin typeface="David" pitchFamily="34" charset="-79"/>
                <a:cs typeface="David" pitchFamily="34" charset="-79"/>
              </a:rPr>
              <a:t>Seen in </a:t>
            </a:r>
            <a:r>
              <a:rPr lang="en-US" sz="2400" dirty="0">
                <a:solidFill>
                  <a:srgbClr val="C00000"/>
                </a:solidFill>
                <a:latin typeface="David" pitchFamily="34" charset="-79"/>
                <a:cs typeface="David" pitchFamily="34" charset="-79"/>
              </a:rPr>
              <a:t>less than 2% </a:t>
            </a:r>
            <a:r>
              <a:rPr lang="en-US" sz="2400" dirty="0">
                <a:latin typeface="David" pitchFamily="34" charset="-79"/>
                <a:cs typeface="David" pitchFamily="34" charset="-79"/>
              </a:rPr>
              <a:t>cases</a:t>
            </a:r>
          </a:p>
          <a:p>
            <a:pPr marL="342900" indent="-342900" eaLnBrk="0" fontAlgn="auto" hangingPunct="0">
              <a:lnSpc>
                <a:spcPct val="90000"/>
              </a:lnSpc>
              <a:spcBef>
                <a:spcPct val="20000"/>
              </a:spcBef>
              <a:spcAft>
                <a:spcPts val="0"/>
              </a:spcAft>
              <a:defRPr/>
            </a:pPr>
            <a:r>
              <a:rPr lang="en-US" sz="2400" dirty="0">
                <a:latin typeface="David" pitchFamily="34" charset="-79"/>
                <a:cs typeface="David" pitchFamily="34" charset="-79"/>
              </a:rPr>
              <a:t>0.5-2cm nodules - round, mobile, firm, painless</a:t>
            </a:r>
          </a:p>
          <a:p>
            <a:pPr marL="342900" indent="-342900" eaLnBrk="0" fontAlgn="auto" hangingPunct="0">
              <a:lnSpc>
                <a:spcPct val="90000"/>
              </a:lnSpc>
              <a:spcBef>
                <a:spcPct val="20000"/>
              </a:spcBef>
              <a:spcAft>
                <a:spcPts val="0"/>
              </a:spcAft>
              <a:defRPr/>
            </a:pPr>
            <a:r>
              <a:rPr lang="en-US" sz="2400" dirty="0">
                <a:latin typeface="David" pitchFamily="34" charset="-79"/>
                <a:cs typeface="David" pitchFamily="34" charset="-79"/>
              </a:rPr>
              <a:t>Over the elbows, wrists, knees, ankles, spine</a:t>
            </a:r>
          </a:p>
          <a:p>
            <a:pPr fontAlgn="auto">
              <a:lnSpc>
                <a:spcPct val="120000"/>
              </a:lnSpc>
              <a:spcAft>
                <a:spcPts val="0"/>
              </a:spcAft>
              <a:buFont typeface="Wingdings" pitchFamily="2" charset="2"/>
              <a:buNone/>
              <a:defRPr/>
            </a:pPr>
            <a:endParaRPr lang="en-US" sz="2400" dirty="0">
              <a:latin typeface="David" pitchFamily="34" charset="-79"/>
              <a:cs typeface="David" pitchFamily="34" charset="-79"/>
            </a:endParaRPr>
          </a:p>
          <a:p>
            <a:pPr algn="ctr">
              <a:lnSpc>
                <a:spcPct val="70000"/>
              </a:lnSpc>
              <a:buFont typeface="Wingdings" pitchFamily="2" charset="2"/>
              <a:buNone/>
              <a:defRPr/>
            </a:pPr>
            <a:r>
              <a:rPr lang="en-US" sz="2400" dirty="0">
                <a:solidFill>
                  <a:srgbClr val="C00000"/>
                </a:solidFill>
                <a:latin typeface="David" pitchFamily="34" charset="-79"/>
                <a:cs typeface="David" pitchFamily="34" charset="-79"/>
              </a:rPr>
              <a:t>** Nodules have a high association with carditis – </a:t>
            </a:r>
          </a:p>
          <a:p>
            <a:pPr algn="ctr">
              <a:lnSpc>
                <a:spcPct val="70000"/>
              </a:lnSpc>
              <a:buFont typeface="Wingdings" pitchFamily="2" charset="2"/>
              <a:buNone/>
              <a:defRPr/>
            </a:pPr>
            <a:r>
              <a:rPr lang="en-US" sz="2400" dirty="0">
                <a:solidFill>
                  <a:srgbClr val="C00000"/>
                </a:solidFill>
                <a:latin typeface="David" pitchFamily="34" charset="-79"/>
                <a:cs typeface="David" pitchFamily="34" charset="-79"/>
              </a:rPr>
              <a:t>echocardiogram is recommended **</a:t>
            </a:r>
          </a:p>
        </p:txBody>
      </p:sp>
      <p:pic>
        <p:nvPicPr>
          <p:cNvPr id="34820" name="Picture 9"/>
          <p:cNvPicPr>
            <a:picLocks noChangeAspect="1" noChangeArrowheads="1"/>
          </p:cNvPicPr>
          <p:nvPr/>
        </p:nvPicPr>
        <p:blipFill>
          <a:blip r:embed="rId2"/>
          <a:srcRect/>
          <a:stretch>
            <a:fillRect/>
          </a:stretch>
        </p:blipFill>
        <p:spPr bwMode="auto">
          <a:xfrm>
            <a:off x="5549508" y="3872550"/>
            <a:ext cx="3594492" cy="2739258"/>
          </a:xfrm>
          <a:prstGeom prst="rect">
            <a:avLst/>
          </a:prstGeom>
          <a:noFill/>
          <a:ln w="9525">
            <a:noFill/>
            <a:miter lim="800000"/>
            <a:headEnd/>
            <a:tailEnd/>
          </a:ln>
        </p:spPr>
      </p:pic>
      <p:sp>
        <p:nvSpPr>
          <p:cNvPr id="9" name="Rectangle 6"/>
          <p:cNvSpPr>
            <a:spLocks noChangeArrowheads="1"/>
          </p:cNvSpPr>
          <p:nvPr/>
        </p:nvSpPr>
        <p:spPr bwMode="auto">
          <a:xfrm>
            <a:off x="0" y="0"/>
            <a:ext cx="9144000" cy="719138"/>
          </a:xfrm>
          <a:prstGeom prst="rect">
            <a:avLst/>
          </a:prstGeom>
          <a:noFill/>
          <a:ln w="9525">
            <a:noFill/>
            <a:miter lim="800000"/>
            <a:headEnd/>
            <a:tailEnd/>
          </a:ln>
        </p:spPr>
        <p:txBody>
          <a:bodyPr/>
          <a:lstStyle/>
          <a:p>
            <a:pPr algn="ctr"/>
            <a:r>
              <a:rPr lang="en-US" sz="3600" dirty="0" smtClean="0">
                <a:solidFill>
                  <a:schemeClr val="bg1"/>
                </a:solidFill>
                <a:latin typeface="David" pitchFamily="34" charset="-79"/>
                <a:cs typeface="David" pitchFamily="34" charset="-79"/>
              </a:rPr>
              <a:t>subcutaneous nodules</a:t>
            </a:r>
            <a:endParaRPr lang="en-US" sz="3600" dirty="0">
              <a:solidFill>
                <a:schemeClr val="bg1"/>
              </a:solidFill>
              <a:latin typeface="David" pitchFamily="34" charset="-79"/>
              <a:cs typeface="David" pitchFamily="34" charset="-79"/>
            </a:endParaRPr>
          </a:p>
        </p:txBody>
      </p:sp>
    </p:spTree>
    <p:extLst>
      <p:ext uri="{BB962C8B-B14F-4D97-AF65-F5344CB8AC3E}">
        <p14:creationId xmlns:p14="http://schemas.microsoft.com/office/powerpoint/2010/main" val="2438391031"/>
      </p:ext>
    </p:extLst>
  </p:cSld>
  <p:clrMapOvr>
    <a:masterClrMapping/>
  </p:clrMapOvr>
  <p:timing>
    <p:tnLst>
      <p:par>
        <p:cTn id="1" dur="indefinite" restart="never" nodeType="tmRoot"/>
      </p:par>
    </p:tnLst>
  </p:timing>
</p:sld>
</file>

<file path=ppt/theme/theme1.xml><?xml version="1.0" encoding="utf-8"?>
<a:theme xmlns:a="http://schemas.openxmlformats.org/drawingml/2006/main" name="RHD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1973</TotalTime>
  <Words>470</Words>
  <Application>Microsoft Office PowerPoint</Application>
  <PresentationFormat>On-screen Show (4:3)</PresentationFormat>
  <Paragraphs>112</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David</vt:lpstr>
      <vt:lpstr>Wingdings</vt:lpstr>
      <vt:lpstr>RHD Theme</vt:lpstr>
      <vt:lpstr>Diagnosis &amp; management Acute rheumatic fever</vt:lpstr>
      <vt:lpstr>page 32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Mangement of ARF page 44</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Nikki</dc:creator>
  <cp:lastModifiedBy>Sara Noonan</cp:lastModifiedBy>
  <cp:revision>295</cp:revision>
  <dcterms:created xsi:type="dcterms:W3CDTF">2012-02-14T02:21:34Z</dcterms:created>
  <dcterms:modified xsi:type="dcterms:W3CDTF">2017-03-28T21:51:12Z</dcterms:modified>
</cp:coreProperties>
</file>