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Lst>
  <p:notesMasterIdLst>
    <p:notesMasterId r:id="rId19"/>
  </p:notesMasterIdLst>
  <p:sldIdLst>
    <p:sldId id="256" r:id="rId2"/>
    <p:sldId id="294" r:id="rId3"/>
    <p:sldId id="257" r:id="rId4"/>
    <p:sldId id="263" r:id="rId5"/>
    <p:sldId id="281" r:id="rId6"/>
    <p:sldId id="295" r:id="rId7"/>
    <p:sldId id="276" r:id="rId8"/>
    <p:sldId id="289" r:id="rId9"/>
    <p:sldId id="278" r:id="rId10"/>
    <p:sldId id="282" r:id="rId11"/>
    <p:sldId id="292" r:id="rId12"/>
    <p:sldId id="264" r:id="rId13"/>
    <p:sldId id="273" r:id="rId14"/>
    <p:sldId id="267" r:id="rId15"/>
    <p:sldId id="286" r:id="rId16"/>
    <p:sldId id="296"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Arstall" initials="MA"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6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5"/>
    <p:restoredTop sz="95340"/>
  </p:normalViewPr>
  <p:slideViewPr>
    <p:cSldViewPr snapToGrid="0" snapToObjects="1">
      <p:cViewPr varScale="1">
        <p:scale>
          <a:sx n="125" d="100"/>
          <a:sy n="125" d="100"/>
        </p:scale>
        <p:origin x="29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28T21:27:18.572" idx="11">
    <p:pos x="10" y="10"/>
    <p:text>only talk about rheumatic valvular disease NOT congenital valular disease please.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448D0-DB1C-BF44-AA2C-8CB107C703D7}" type="datetimeFigureOut">
              <a:rPr lang="en-US" smtClean="0"/>
              <a:t>3/30/17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1F536-1093-5247-96D9-9C8812DD0F06}" type="slidenum">
              <a:rPr lang="en-US" smtClean="0"/>
              <a:t>‹#›</a:t>
            </a:fld>
            <a:endParaRPr lang="en-US"/>
          </a:p>
        </p:txBody>
      </p:sp>
    </p:spTree>
    <p:extLst>
      <p:ext uri="{BB962C8B-B14F-4D97-AF65-F5344CB8AC3E}">
        <p14:creationId xmlns:p14="http://schemas.microsoft.com/office/powerpoint/2010/main" val="11764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 increases as</a:t>
            </a:r>
            <a:r>
              <a:rPr lang="en-US" baseline="0" dirty="0"/>
              <a:t> early as the 6</a:t>
            </a:r>
            <a:r>
              <a:rPr lang="en-US" baseline="30000" dirty="0"/>
              <a:t>th</a:t>
            </a:r>
            <a:r>
              <a:rPr lang="en-US" baseline="0" dirty="0"/>
              <a:t> week of pregnancy and averages 50% by the end of 2T</a:t>
            </a:r>
            <a:endParaRPr lang="en-US" dirty="0"/>
          </a:p>
          <a:p>
            <a:r>
              <a:rPr lang="en-US" dirty="0"/>
              <a:t>Maintenance of adequate oxygen delivery to maternal peripheral </a:t>
            </a:r>
            <a:r>
              <a:rPr lang="en-US" dirty="0" err="1"/>
              <a:t>rissues</a:t>
            </a:r>
            <a:r>
              <a:rPr lang="en-US" dirty="0"/>
              <a:t> as well as to the fetus is achieved through changes in maternal circulating</a:t>
            </a:r>
            <a:r>
              <a:rPr lang="en-US" baseline="0" dirty="0"/>
              <a:t> blood volume, red cell mass, vascular compliance, resistance and heart rate. </a:t>
            </a:r>
            <a:endParaRPr lang="en-US" dirty="0"/>
          </a:p>
        </p:txBody>
      </p:sp>
      <p:sp>
        <p:nvSpPr>
          <p:cNvPr id="4" name="Slide Number Placeholder 3"/>
          <p:cNvSpPr>
            <a:spLocks noGrp="1"/>
          </p:cNvSpPr>
          <p:nvPr>
            <p:ph type="sldNum" sz="quarter" idx="10"/>
          </p:nvPr>
        </p:nvSpPr>
        <p:spPr/>
        <p:txBody>
          <a:bodyPr/>
          <a:lstStyle/>
          <a:p>
            <a:fld id="{0B91F536-1093-5247-96D9-9C8812DD0F06}" type="slidenum">
              <a:rPr lang="en-US" smtClean="0"/>
              <a:t>3</a:t>
            </a:fld>
            <a:endParaRPr lang="en-US"/>
          </a:p>
        </p:txBody>
      </p:sp>
    </p:spTree>
    <p:extLst>
      <p:ext uri="{BB962C8B-B14F-4D97-AF65-F5344CB8AC3E}">
        <p14:creationId xmlns:p14="http://schemas.microsoft.com/office/powerpoint/2010/main" val="1923092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91F536-1093-5247-96D9-9C8812DD0F06}" type="slidenum">
              <a:rPr lang="en-US" smtClean="0"/>
              <a:t>4</a:t>
            </a:fld>
            <a:endParaRPr lang="en-US"/>
          </a:p>
        </p:txBody>
      </p:sp>
    </p:spTree>
    <p:extLst>
      <p:ext uri="{BB962C8B-B14F-4D97-AF65-F5344CB8AC3E}">
        <p14:creationId xmlns:p14="http://schemas.microsoft.com/office/powerpoint/2010/main" val="48840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therapy. When symptoms or pulmonary hypertension (</a:t>
            </a:r>
            <a:r>
              <a:rPr lang="en-US" dirty="0" err="1"/>
              <a:t>echocardiographically</a:t>
            </a:r>
            <a:r>
              <a:rPr lang="en-US" dirty="0"/>
              <a:t> estimated systolic PAP .50 mmHg) develop, activity should be restricted and b1-selective blockers commenced.7,64 Diuretics may be used if symptoms persist, avoiding high doses.64 Therapeutic anticoagulation is recommended in the case of paroxysmal or permanent AF, left atrial thrombosis, or prior embolism.7,64 It should also be considered in women with moderate or severe MS and spontaneous echocardiographic contrast in the left atrium, large left atrium (≥40 mL/m2 ), low CO, or congestive heart failure, because these women are at very high </a:t>
            </a:r>
            <a:r>
              <a:rPr lang="en-US" dirty="0" err="1"/>
              <a:t>thrombo</a:t>
            </a:r>
            <a:r>
              <a:rPr lang="en-US" dirty="0"/>
              <a:t>-embolic risk. Interventions during pregnancy. Percutaneous mitral </a:t>
            </a:r>
            <a:r>
              <a:rPr lang="en-US" dirty="0" err="1"/>
              <a:t>commissurotomy</a:t>
            </a:r>
            <a:r>
              <a:rPr lang="en-US" dirty="0"/>
              <a:t> is preferably performed after 20 weeks gestation. It should only be considered in women with NYHA class III/IV and/or estimated systolic PAP .50 mmHg at echocardiography despite optimal medical treatment, in the absence of contraindications and if patient characteristics are suitable.7,64 It should be performed by an experienced operator, and in experienced hands has a low complication rate. Abdominal lead shielding is recommended.7,64 The radiation dose should be minimized by keeping screening time as short as possible.7,64 Given the risk of complications, percutaneous mitral </a:t>
            </a:r>
            <a:r>
              <a:rPr lang="en-US" dirty="0" err="1"/>
              <a:t>commissurotomy</a:t>
            </a:r>
            <a:r>
              <a:rPr lang="en-US" dirty="0"/>
              <a:t> should not be performed in asymptomatic patients. Closed </a:t>
            </a:r>
            <a:r>
              <a:rPr lang="en-US" dirty="0" err="1"/>
              <a:t>commissurotomy</a:t>
            </a:r>
            <a:r>
              <a:rPr lang="en-US" dirty="0"/>
              <a:t> remains an alternative in developing countries when percutaneous </a:t>
            </a:r>
            <a:r>
              <a:rPr lang="en-US" dirty="0" err="1"/>
              <a:t>commissurotomy</a:t>
            </a:r>
            <a:r>
              <a:rPr lang="en-US" dirty="0"/>
              <a:t> is not available. Open-heart surgery should be reserved for cases in which all other measures fail and the mother’s life is threatened. Delivery. Vaginal delivery should be considered in patients with mild MS, and in patients with moderate or severe MS in NYHA class I/II without pulmonary hypertension. Caesarean section is considered in patients with moderate or severe MS who are in NYHA class III/ IV or have pulmonary hypertension despite medical therapy, in whom percutaneous mitral </a:t>
            </a:r>
            <a:r>
              <a:rPr lang="en-US" dirty="0" err="1"/>
              <a:t>commissurotomy</a:t>
            </a:r>
            <a:r>
              <a:rPr lang="en-US" dirty="0"/>
              <a:t> cannot be performed or has failed.</a:t>
            </a:r>
          </a:p>
        </p:txBody>
      </p:sp>
      <p:sp>
        <p:nvSpPr>
          <p:cNvPr id="4" name="Slide Number Placeholder 3"/>
          <p:cNvSpPr>
            <a:spLocks noGrp="1"/>
          </p:cNvSpPr>
          <p:nvPr>
            <p:ph type="sldNum" sz="quarter" idx="10"/>
          </p:nvPr>
        </p:nvSpPr>
        <p:spPr/>
        <p:txBody>
          <a:bodyPr/>
          <a:lstStyle/>
          <a:p>
            <a:fld id="{0B91F536-1093-5247-96D9-9C8812DD0F06}" type="slidenum">
              <a:rPr lang="en-US" smtClean="0"/>
              <a:t>7</a:t>
            </a:fld>
            <a:endParaRPr lang="en-US"/>
          </a:p>
        </p:txBody>
      </p:sp>
    </p:spTree>
    <p:extLst>
      <p:ext uri="{BB962C8B-B14F-4D97-AF65-F5344CB8AC3E}">
        <p14:creationId xmlns:p14="http://schemas.microsoft.com/office/powerpoint/2010/main" val="85341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Women </a:t>
            </a:r>
            <a:r>
              <a:rPr lang="en-US" dirty="0"/>
              <a:t>with bicuspid aortic valve have a risk of aortic dilatation and </a:t>
            </a:r>
            <a:r>
              <a:rPr lang="en-US" dirty="0" smtClean="0"/>
              <a:t>dissection</a:t>
            </a:r>
            <a:endParaRPr lang="en-US" dirty="0"/>
          </a:p>
        </p:txBody>
      </p:sp>
      <p:sp>
        <p:nvSpPr>
          <p:cNvPr id="4" name="Slide Number Placeholder 3"/>
          <p:cNvSpPr>
            <a:spLocks noGrp="1"/>
          </p:cNvSpPr>
          <p:nvPr>
            <p:ph type="sldNum" sz="quarter" idx="10"/>
          </p:nvPr>
        </p:nvSpPr>
        <p:spPr/>
        <p:txBody>
          <a:bodyPr/>
          <a:lstStyle/>
          <a:p>
            <a:fld id="{0B91F536-1093-5247-96D9-9C8812DD0F06}" type="slidenum">
              <a:rPr lang="en-US" smtClean="0"/>
              <a:t>8</a:t>
            </a:fld>
            <a:endParaRPr lang="en-US"/>
          </a:p>
        </p:txBody>
      </p:sp>
    </p:spTree>
    <p:extLst>
      <p:ext uri="{BB962C8B-B14F-4D97-AF65-F5344CB8AC3E}">
        <p14:creationId xmlns:p14="http://schemas.microsoft.com/office/powerpoint/2010/main" val="165087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Increased risk of miscarriage and of </a:t>
            </a:r>
            <a:r>
              <a:rPr lang="en-US" dirty="0" err="1" smtClean="0"/>
              <a:t>haemorrhagic</a:t>
            </a:r>
            <a:r>
              <a:rPr lang="en-US" dirty="0" smtClean="0"/>
              <a:t> complications, including </a:t>
            </a:r>
            <a:r>
              <a:rPr lang="en-US" dirty="0" err="1" smtClean="0"/>
              <a:t>retroplacental</a:t>
            </a:r>
            <a:r>
              <a:rPr lang="en-US" dirty="0" smtClean="0"/>
              <a:t> bleeding leading to premature birth and fetal death.</a:t>
            </a:r>
          </a:p>
          <a:p>
            <a:endParaRPr lang="en-US" dirty="0"/>
          </a:p>
        </p:txBody>
      </p:sp>
      <p:sp>
        <p:nvSpPr>
          <p:cNvPr id="4" name="Slide Number Placeholder 3"/>
          <p:cNvSpPr>
            <a:spLocks noGrp="1"/>
          </p:cNvSpPr>
          <p:nvPr>
            <p:ph type="sldNum" sz="quarter" idx="10"/>
          </p:nvPr>
        </p:nvSpPr>
        <p:spPr/>
        <p:txBody>
          <a:bodyPr/>
          <a:lstStyle/>
          <a:p>
            <a:fld id="{0B91F536-1093-5247-96D9-9C8812DD0F06}" type="slidenum">
              <a:rPr lang="en-US" smtClean="0"/>
              <a:t>11</a:t>
            </a:fld>
            <a:endParaRPr lang="en-US"/>
          </a:p>
        </p:txBody>
      </p:sp>
    </p:spTree>
    <p:extLst>
      <p:ext uri="{BB962C8B-B14F-4D97-AF65-F5344CB8AC3E}">
        <p14:creationId xmlns:p14="http://schemas.microsoft.com/office/powerpoint/2010/main" val="131053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spectrum of cardiac disease in the population varies significantly. </a:t>
            </a:r>
          </a:p>
          <a:p>
            <a:endParaRPr lang="en-US" dirty="0"/>
          </a:p>
        </p:txBody>
      </p:sp>
      <p:sp>
        <p:nvSpPr>
          <p:cNvPr id="4" name="Slide Number Placeholder 3"/>
          <p:cNvSpPr>
            <a:spLocks noGrp="1"/>
          </p:cNvSpPr>
          <p:nvPr>
            <p:ph type="sldNum" sz="quarter" idx="10"/>
          </p:nvPr>
        </p:nvSpPr>
        <p:spPr/>
        <p:txBody>
          <a:bodyPr/>
          <a:lstStyle/>
          <a:p>
            <a:fld id="{0B91F536-1093-5247-96D9-9C8812DD0F06}" type="slidenum">
              <a:rPr lang="en-US" smtClean="0"/>
              <a:t>15</a:t>
            </a:fld>
            <a:endParaRPr lang="en-US"/>
          </a:p>
        </p:txBody>
      </p:sp>
    </p:spTree>
    <p:extLst>
      <p:ext uri="{BB962C8B-B14F-4D97-AF65-F5344CB8AC3E}">
        <p14:creationId xmlns:p14="http://schemas.microsoft.com/office/powerpoint/2010/main" val="88644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3777552A-DBBD-E94D-99A8-84CA0B2A9AA0}" type="datetimeFigureOut">
              <a:rPr lang="en-US" smtClean="0"/>
              <a:t>3/30/17</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A7DB0D87-E3C5-D14F-85CB-822AFA78B56D}"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77552A-DBBD-E94D-99A8-84CA0B2A9AA0}" type="datetimeFigureOut">
              <a:rPr lang="en-US" smtClean="0"/>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B0D87-E3C5-D14F-85CB-822AFA78B5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3777552A-DBBD-E94D-99A8-84CA0B2A9AA0}" type="datetimeFigureOut">
              <a:rPr lang="en-US" smtClean="0"/>
              <a:t>3/30/17</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A7DB0D87-E3C5-D14F-85CB-822AFA78B56D}"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77552A-DBBD-E94D-99A8-84CA0B2A9AA0}" type="datetimeFigureOut">
              <a:rPr lang="en-US" smtClean="0"/>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B0D87-E3C5-D14F-85CB-822AFA78B5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3777552A-DBBD-E94D-99A8-84CA0B2A9AA0}" type="datetimeFigureOut">
              <a:rPr lang="en-US" smtClean="0"/>
              <a:t>3/30/17</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A7DB0D87-E3C5-D14F-85CB-822AFA78B56D}"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77552A-DBBD-E94D-99A8-84CA0B2A9AA0}" type="datetimeFigureOut">
              <a:rPr lang="en-US" smtClean="0"/>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B0D87-E3C5-D14F-85CB-822AFA78B5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77552A-DBBD-E94D-99A8-84CA0B2A9AA0}" type="datetimeFigureOut">
              <a:rPr lang="en-US" smtClean="0"/>
              <a:t>3/30/17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DB0D87-E3C5-D14F-85CB-822AFA78B5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77552A-DBBD-E94D-99A8-84CA0B2A9AA0}" type="datetimeFigureOut">
              <a:rPr lang="en-US" smtClean="0"/>
              <a:t>3/30/17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DB0D87-E3C5-D14F-85CB-822AFA78B5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3777552A-DBBD-E94D-99A8-84CA0B2A9AA0}" type="datetimeFigureOut">
              <a:rPr lang="en-US" smtClean="0"/>
              <a:t>3/30/17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DB0D87-E3C5-D14F-85CB-822AFA78B56D}" type="slidenum">
              <a:rPr lang="en-US" smtClean="0"/>
              <a:t>‹#›</a:t>
            </a:fld>
            <a:endParaRPr lang="en-US"/>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3777552A-DBBD-E94D-99A8-84CA0B2A9AA0}" type="datetimeFigureOut">
              <a:rPr lang="en-US" smtClean="0"/>
              <a:t>3/30/17</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A7DB0D87-E3C5-D14F-85CB-822AFA78B56D}" type="slidenum">
              <a:rPr lang="en-US" smtClean="0"/>
              <a:t>‹#›</a:t>
            </a:fld>
            <a:endParaRPr lang="en-US"/>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3777552A-DBBD-E94D-99A8-84CA0B2A9AA0}" type="datetimeFigureOut">
              <a:rPr lang="en-US" smtClean="0"/>
              <a:t>3/30/17</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A7DB0D87-E3C5-D14F-85CB-822AFA78B5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3777552A-DBBD-E94D-99A8-84CA0B2A9AA0}" type="datetimeFigureOut">
              <a:rPr lang="en-US" smtClean="0"/>
              <a:t>3/30/17</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A7DB0D87-E3C5-D14F-85CB-822AFA78B56D}"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5722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ahealth.sa.gov.au/wps/wcm/connect/c88d89804ee1e907af07afd150ce4f37/Cardiac+disease_Clinical+Guideline_final_Dec14.pdf?MOD=AJPERES&amp;CACHEID=c88d89804ee1e907af07afd150ce4f37" TargetMode="External"/><Relationship Id="rId3" Type="http://schemas.openxmlformats.org/officeDocument/2006/relationships/hyperlink" Target="http://amoss.com.au/sites/default/files/AMOSS_RHD-P_Flier_20160404.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Rheumatic Heart Disease in Pregnancy </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Dr. </a:t>
            </a:r>
            <a:r>
              <a:rPr lang="en-US" dirty="0" err="1" smtClean="0"/>
              <a:t>Carrmen</a:t>
            </a:r>
            <a:r>
              <a:rPr lang="en-US" dirty="0" smtClean="0"/>
              <a:t> Chung</a:t>
            </a:r>
          </a:p>
          <a:p>
            <a:r>
              <a:rPr lang="en-US" dirty="0" smtClean="0"/>
              <a:t>Service Registrar, Lyell McEwin Hospital </a:t>
            </a:r>
          </a:p>
          <a:p>
            <a:r>
              <a:rPr lang="en-US" dirty="0" smtClean="0"/>
              <a:t>MBBS (Hons.)</a:t>
            </a:r>
            <a:endParaRPr lang="en-US" dirty="0"/>
          </a:p>
        </p:txBody>
      </p:sp>
    </p:spTree>
    <p:extLst>
      <p:ext uri="{BB962C8B-B14F-4D97-AF65-F5344CB8AC3E}">
        <p14:creationId xmlns:p14="http://schemas.microsoft.com/office/powerpoint/2010/main" val="1872845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partum </a:t>
            </a:r>
            <a:endParaRPr lang="en-US" dirty="0"/>
          </a:p>
        </p:txBody>
      </p:sp>
      <p:sp>
        <p:nvSpPr>
          <p:cNvPr id="3" name="Content Placeholder 2"/>
          <p:cNvSpPr>
            <a:spLocks noGrp="1"/>
          </p:cNvSpPr>
          <p:nvPr>
            <p:ph idx="1"/>
          </p:nvPr>
        </p:nvSpPr>
        <p:spPr/>
        <p:txBody>
          <a:bodyPr/>
          <a:lstStyle/>
          <a:p>
            <a:r>
              <a:rPr lang="en-US" dirty="0" smtClean="0"/>
              <a:t>At risk if developed heart failure during pregnancy as they are intolerant of changes in vascular resistance. </a:t>
            </a:r>
          </a:p>
          <a:p>
            <a:pPr lvl="1"/>
            <a:r>
              <a:rPr lang="en-US" dirty="0" smtClean="0"/>
              <a:t>Be wary of changes in vasodilatation from oxytocin. </a:t>
            </a:r>
          </a:p>
          <a:p>
            <a:r>
              <a:rPr lang="en-US" dirty="0" smtClean="0"/>
              <a:t>Oxytocin for third stage management in small aliquots 1U 30 seconds apart</a:t>
            </a:r>
          </a:p>
          <a:p>
            <a:r>
              <a:rPr lang="en-US" dirty="0" smtClean="0"/>
              <a:t>Oxytocin infusion diluted in 100ml bag of sodium chloride instead of 1 L</a:t>
            </a:r>
          </a:p>
        </p:txBody>
      </p:sp>
    </p:spTree>
    <p:extLst>
      <p:ext uri="{BB962C8B-B14F-4D97-AF65-F5344CB8AC3E}">
        <p14:creationId xmlns:p14="http://schemas.microsoft.com/office/powerpoint/2010/main" val="1052637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Anticoagulation if needed</a:t>
            </a:r>
            <a:endParaRPr lang="en-US" dirty="0"/>
          </a:p>
        </p:txBody>
      </p:sp>
      <p:sp>
        <p:nvSpPr>
          <p:cNvPr id="3" name="Content Placeholder 2"/>
          <p:cNvSpPr>
            <a:spLocks noGrp="1"/>
          </p:cNvSpPr>
          <p:nvPr>
            <p:ph idx="1"/>
          </p:nvPr>
        </p:nvSpPr>
        <p:spPr/>
        <p:txBody>
          <a:bodyPr>
            <a:normAutofit/>
          </a:bodyPr>
          <a:lstStyle/>
          <a:p>
            <a:r>
              <a:rPr lang="en-US" dirty="0" smtClean="0"/>
              <a:t>Indications:</a:t>
            </a:r>
          </a:p>
          <a:p>
            <a:pPr lvl="1"/>
            <a:r>
              <a:rPr lang="en-US" dirty="0"/>
              <a:t>P</a:t>
            </a:r>
            <a:r>
              <a:rPr lang="en-US" dirty="0" smtClean="0"/>
              <a:t>aroxysmal </a:t>
            </a:r>
            <a:r>
              <a:rPr lang="en-US" dirty="0"/>
              <a:t>or permanent AF, left atrial thrombosis, </a:t>
            </a:r>
            <a:r>
              <a:rPr lang="en-US" dirty="0" smtClean="0"/>
              <a:t>can </a:t>
            </a:r>
            <a:r>
              <a:rPr lang="en-US" dirty="0"/>
              <a:t>be considered in women with moderate or severe MS and </a:t>
            </a:r>
            <a:r>
              <a:rPr lang="en-US" dirty="0" smtClean="0"/>
              <a:t>large </a:t>
            </a:r>
            <a:r>
              <a:rPr lang="en-US" dirty="0"/>
              <a:t>left atrium (≥40 mL/m2 </a:t>
            </a:r>
            <a:r>
              <a:rPr lang="en-US" dirty="0" smtClean="0"/>
              <a:t>), </a:t>
            </a:r>
            <a:r>
              <a:rPr lang="en-US" dirty="0"/>
              <a:t>because these women are at very high </a:t>
            </a:r>
            <a:r>
              <a:rPr lang="en-US" dirty="0" err="1"/>
              <a:t>thrombo</a:t>
            </a:r>
            <a:r>
              <a:rPr lang="en-US" dirty="0"/>
              <a:t>-embolic risk</a:t>
            </a:r>
            <a:r>
              <a:rPr lang="en-US" dirty="0" smtClean="0"/>
              <a:t>.</a:t>
            </a:r>
          </a:p>
          <a:p>
            <a:r>
              <a:rPr lang="en-US" dirty="0" smtClean="0"/>
              <a:t>Increased risk </a:t>
            </a:r>
            <a:r>
              <a:rPr lang="en-US" dirty="0"/>
              <a:t>of miscarriage and of </a:t>
            </a:r>
            <a:r>
              <a:rPr lang="en-US" dirty="0" err="1"/>
              <a:t>haemorrhagic</a:t>
            </a:r>
            <a:r>
              <a:rPr lang="en-US" dirty="0"/>
              <a:t> </a:t>
            </a:r>
            <a:r>
              <a:rPr lang="en-US" dirty="0" smtClean="0"/>
              <a:t>complications</a:t>
            </a:r>
          </a:p>
          <a:p>
            <a:r>
              <a:rPr lang="en-US" dirty="0" smtClean="0"/>
              <a:t>OACs </a:t>
            </a:r>
            <a:r>
              <a:rPr lang="en-US" dirty="0"/>
              <a:t>cross the placenta and their use in the first trimester can result in </a:t>
            </a:r>
            <a:r>
              <a:rPr lang="en-US" dirty="0" err="1"/>
              <a:t>embryopathy</a:t>
            </a:r>
            <a:r>
              <a:rPr lang="en-US" dirty="0"/>
              <a:t> </a:t>
            </a:r>
            <a:r>
              <a:rPr lang="en-US" dirty="0" smtClean="0"/>
              <a:t>-  </a:t>
            </a:r>
            <a:r>
              <a:rPr lang="en-US" dirty="0"/>
              <a:t>0.6–10% of </a:t>
            </a:r>
            <a:r>
              <a:rPr lang="en-US" dirty="0" smtClean="0"/>
              <a:t>cases, 1% have CNS abnormalities</a:t>
            </a:r>
          </a:p>
          <a:p>
            <a:pPr lvl="1"/>
            <a:r>
              <a:rPr lang="en-US" dirty="0" smtClean="0"/>
              <a:t>Use UFH </a:t>
            </a:r>
            <a:r>
              <a:rPr lang="en-US" dirty="0"/>
              <a:t>and </a:t>
            </a:r>
            <a:r>
              <a:rPr lang="en-US" dirty="0" smtClean="0"/>
              <a:t>LMWH - </a:t>
            </a:r>
            <a:r>
              <a:rPr lang="en-US" dirty="0"/>
              <a:t>do not cross the placenta and </a:t>
            </a:r>
            <a:r>
              <a:rPr lang="en-US" dirty="0" err="1"/>
              <a:t>embryopathy</a:t>
            </a:r>
            <a:r>
              <a:rPr lang="en-US" dirty="0"/>
              <a:t> does not occur. </a:t>
            </a:r>
            <a:endParaRPr lang="en-US" dirty="0" smtClean="0"/>
          </a:p>
          <a:p>
            <a:endParaRPr lang="en-US" dirty="0"/>
          </a:p>
        </p:txBody>
      </p:sp>
    </p:spTree>
    <p:extLst>
      <p:ext uri="{BB962C8B-B14F-4D97-AF65-F5344CB8AC3E}">
        <p14:creationId xmlns:p14="http://schemas.microsoft.com/office/powerpoint/2010/main" val="1864677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the pregnant mother</a:t>
            </a:r>
            <a:endParaRPr lang="en-US" dirty="0"/>
          </a:p>
        </p:txBody>
      </p:sp>
      <p:sp>
        <p:nvSpPr>
          <p:cNvPr id="3" name="Content Placeholder 2"/>
          <p:cNvSpPr>
            <a:spLocks noGrp="1"/>
          </p:cNvSpPr>
          <p:nvPr>
            <p:ph idx="1"/>
          </p:nvPr>
        </p:nvSpPr>
        <p:spPr/>
        <p:txBody>
          <a:bodyPr>
            <a:normAutofit/>
          </a:bodyPr>
          <a:lstStyle/>
          <a:p>
            <a:r>
              <a:rPr lang="en-US" dirty="0" smtClean="0"/>
              <a:t>Emotional : Stress, respecting birth plans/wishes</a:t>
            </a:r>
          </a:p>
          <a:p>
            <a:r>
              <a:rPr lang="en-US" dirty="0" smtClean="0"/>
              <a:t>Social : Travelling for appointments and tests</a:t>
            </a:r>
          </a:p>
          <a:p>
            <a:r>
              <a:rPr lang="en-US" dirty="0" smtClean="0"/>
              <a:t>Physical : Delivery and </a:t>
            </a:r>
            <a:r>
              <a:rPr lang="en-US" dirty="0" err="1" smtClean="0"/>
              <a:t>labour</a:t>
            </a:r>
            <a:r>
              <a:rPr lang="en-US" dirty="0" smtClean="0"/>
              <a:t>, antenatal/cardiology appointments, investigations </a:t>
            </a:r>
          </a:p>
          <a:p>
            <a:r>
              <a:rPr lang="en-US" dirty="0" smtClean="0"/>
              <a:t>Psychological : Delivering in ICU </a:t>
            </a:r>
          </a:p>
          <a:p>
            <a:r>
              <a:rPr lang="en-US" dirty="0" smtClean="0"/>
              <a:t>Pregnancy: High risk </a:t>
            </a:r>
            <a:r>
              <a:rPr lang="mr-IN" dirty="0" smtClean="0"/>
              <a:t>–</a:t>
            </a:r>
            <a:r>
              <a:rPr lang="en-US" dirty="0" smtClean="0"/>
              <a:t> needing multidisciplinary input</a:t>
            </a:r>
          </a:p>
        </p:txBody>
      </p:sp>
    </p:spTree>
    <p:extLst>
      <p:ext uri="{BB962C8B-B14F-4D97-AF65-F5344CB8AC3E}">
        <p14:creationId xmlns:p14="http://schemas.microsoft.com/office/powerpoint/2010/main" val="2015970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Early identification</a:t>
            </a:r>
          </a:p>
          <a:p>
            <a:r>
              <a:rPr lang="en-US" dirty="0" smtClean="0"/>
              <a:t>Multi-disciplinary approach </a:t>
            </a:r>
          </a:p>
          <a:p>
            <a:r>
              <a:rPr lang="en-US" dirty="0" smtClean="0"/>
              <a:t>Tertiary </a:t>
            </a:r>
            <a:r>
              <a:rPr lang="en-US" dirty="0" err="1" smtClean="0"/>
              <a:t>centre</a:t>
            </a:r>
            <a:r>
              <a:rPr lang="en-US" dirty="0" smtClean="0"/>
              <a:t> for birth </a:t>
            </a:r>
          </a:p>
          <a:p>
            <a:r>
              <a:rPr lang="en-US" dirty="0" smtClean="0"/>
              <a:t>Intrapartum care</a:t>
            </a:r>
          </a:p>
          <a:p>
            <a:r>
              <a:rPr lang="en-US" dirty="0" smtClean="0"/>
              <a:t>Post partum monitoring </a:t>
            </a:r>
            <a:endParaRPr lang="en-US" dirty="0"/>
          </a:p>
        </p:txBody>
      </p:sp>
    </p:spTree>
    <p:extLst>
      <p:ext uri="{BB962C8B-B14F-4D97-AF65-F5344CB8AC3E}">
        <p14:creationId xmlns:p14="http://schemas.microsoft.com/office/powerpoint/2010/main" val="95505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2"/>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144098" y="0"/>
            <a:ext cx="7398058"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156067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title="Rule Line"/>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92" y="740147"/>
            <a:ext cx="5455949" cy="5057664"/>
          </a:xfrm>
          <a:prstGeom prst="rect">
            <a:avLst/>
          </a:prstGeom>
        </p:spPr>
      </p:pic>
      <p:sp>
        <p:nvSpPr>
          <p:cNvPr id="3" name="Content Placeholder 2"/>
          <p:cNvSpPr>
            <a:spLocks noGrp="1"/>
          </p:cNvSpPr>
          <p:nvPr>
            <p:ph idx="1"/>
          </p:nvPr>
        </p:nvSpPr>
        <p:spPr>
          <a:xfrm>
            <a:off x="6400800" y="2438400"/>
            <a:ext cx="5303471" cy="3651504"/>
          </a:xfrm>
        </p:spPr>
        <p:txBody>
          <a:bodyPr>
            <a:normAutofit/>
          </a:bodyPr>
          <a:lstStyle/>
          <a:p>
            <a:pPr>
              <a:lnSpc>
                <a:spcPct val="91000"/>
              </a:lnSpc>
            </a:pPr>
            <a:r>
              <a:rPr lang="en-US" sz="1700" dirty="0"/>
              <a:t>The information gathered </a:t>
            </a:r>
            <a:r>
              <a:rPr lang="en-US" sz="1700" dirty="0" smtClean="0"/>
              <a:t>could </a:t>
            </a:r>
            <a:r>
              <a:rPr lang="en-US" sz="1700" dirty="0"/>
              <a:t>aid in stratifying and managing these women throughout their antenatal, intra-partum and post-natal period. </a:t>
            </a:r>
          </a:p>
          <a:p>
            <a:pPr>
              <a:lnSpc>
                <a:spcPct val="91000"/>
              </a:lnSpc>
            </a:pPr>
            <a:r>
              <a:rPr lang="en-US" sz="1700" dirty="0"/>
              <a:t>This is to aid in the development of management guidelines and protocols</a:t>
            </a:r>
          </a:p>
          <a:p>
            <a:pPr>
              <a:lnSpc>
                <a:spcPct val="91000"/>
              </a:lnSpc>
            </a:pPr>
            <a:r>
              <a:rPr lang="en-US" sz="1700" dirty="0"/>
              <a:t>Currently </a:t>
            </a:r>
            <a:r>
              <a:rPr lang="en-US" sz="1700" dirty="0" smtClean="0"/>
              <a:t>ethics </a:t>
            </a:r>
            <a:r>
              <a:rPr lang="en-US" sz="1700" dirty="0"/>
              <a:t>approved at the LMH and recruitment has begun </a:t>
            </a:r>
          </a:p>
          <a:p>
            <a:pPr>
              <a:lnSpc>
                <a:spcPct val="91000"/>
              </a:lnSpc>
            </a:pPr>
            <a:endParaRPr lang="en-US" sz="1700" dirty="0"/>
          </a:p>
          <a:p>
            <a:pPr>
              <a:lnSpc>
                <a:spcPct val="91000"/>
              </a:lnSpc>
            </a:pPr>
            <a:r>
              <a:rPr lang="en-US" sz="1700" dirty="0" smtClean="0"/>
              <a:t>Registry managers and data custodians include </a:t>
            </a:r>
            <a:r>
              <a:rPr lang="en-US" sz="1700" dirty="0"/>
              <a:t>myself, </a:t>
            </a:r>
            <a:r>
              <a:rPr lang="en-US" sz="1700" dirty="0" smtClean="0"/>
              <a:t>Associate Prof </a:t>
            </a:r>
            <a:r>
              <a:rPr lang="en-US" sz="1700" dirty="0"/>
              <a:t>Margaret </a:t>
            </a:r>
            <a:r>
              <a:rPr lang="en-US" sz="1700" dirty="0" err="1"/>
              <a:t>Arstall</a:t>
            </a:r>
            <a:r>
              <a:rPr lang="en-US" sz="1700" dirty="0"/>
              <a:t> and </a:t>
            </a:r>
            <a:r>
              <a:rPr lang="en-US" sz="1700" dirty="0" err="1"/>
              <a:t>Ms</a:t>
            </a:r>
            <a:r>
              <a:rPr lang="en-US" sz="1700" dirty="0"/>
              <a:t> Emily Aldridge </a:t>
            </a:r>
          </a:p>
        </p:txBody>
      </p:sp>
    </p:spTree>
    <p:extLst>
      <p:ext uri="{BB962C8B-B14F-4D97-AF65-F5344CB8AC3E}">
        <p14:creationId xmlns:p14="http://schemas.microsoft.com/office/powerpoint/2010/main" val="3704469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9490" y="0"/>
            <a:ext cx="5212157" cy="679988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647" y="0"/>
            <a:ext cx="4910353"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5716" y="4859529"/>
            <a:ext cx="6026284" cy="19403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51923"/>
            <a:ext cx="3585275" cy="3106077"/>
          </a:xfrm>
          <a:prstGeom prst="rect">
            <a:avLst/>
          </a:prstGeom>
        </p:spPr>
      </p:pic>
    </p:spTree>
    <p:extLst>
      <p:ext uri="{BB962C8B-B14F-4D97-AF65-F5344CB8AC3E}">
        <p14:creationId xmlns:p14="http://schemas.microsoft.com/office/powerpoint/2010/main" val="2085891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Resources</a:t>
            </a:r>
            <a:endParaRPr lang="en-US" dirty="0"/>
          </a:p>
        </p:txBody>
      </p:sp>
      <p:sp>
        <p:nvSpPr>
          <p:cNvPr id="3" name="Content Placeholder 2"/>
          <p:cNvSpPr>
            <a:spLocks noGrp="1"/>
          </p:cNvSpPr>
          <p:nvPr>
            <p:ph idx="1"/>
          </p:nvPr>
        </p:nvSpPr>
        <p:spPr/>
        <p:txBody>
          <a:bodyPr>
            <a:normAutofit fontScale="85000" lnSpcReduction="10000"/>
          </a:bodyPr>
          <a:lstStyle/>
          <a:p>
            <a:r>
              <a:rPr lang="en-US" smtClean="0"/>
              <a:t>RHD Australia at http</a:t>
            </a:r>
            <a:r>
              <a:rPr lang="en-US" dirty="0"/>
              <a:t>://</a:t>
            </a:r>
            <a:r>
              <a:rPr lang="en-US" dirty="0" err="1"/>
              <a:t>www.rhdaustralia.org.au</a:t>
            </a:r>
            <a:r>
              <a:rPr lang="en-US" dirty="0"/>
              <a:t>/</a:t>
            </a:r>
          </a:p>
          <a:p>
            <a:r>
              <a:rPr lang="en-US" dirty="0" smtClean="0"/>
              <a:t>South Australian Perinatal Practice Guidelines: Cardiac disease </a:t>
            </a:r>
            <a:r>
              <a:rPr lang="en-US" dirty="0"/>
              <a:t>in pregnancy. </a:t>
            </a:r>
            <a:r>
              <a:rPr lang="en-US" dirty="0">
                <a:hlinkClick r:id="rId2"/>
              </a:rPr>
              <a:t>http://</a:t>
            </a:r>
            <a:r>
              <a:rPr lang="en-US" dirty="0" smtClean="0">
                <a:hlinkClick r:id="rId2"/>
              </a:rPr>
              <a:t>www.sahealth.sa.gov.au/wps/wcm/connect/c88d89804ee1e907af07afd150ce4f37/Cardiac+disease_Clinical+Guideline_final_Dec14.pdf?MOD=AJPERES&amp;CACHEID=c88d89804ee1e907af07afd150ce4f37</a:t>
            </a:r>
            <a:endParaRPr lang="en-US" dirty="0" smtClean="0"/>
          </a:p>
          <a:p>
            <a:r>
              <a:rPr lang="en-US" dirty="0" smtClean="0"/>
              <a:t>Rheumatic heart disease in pregnancy. Australasian Maternity </a:t>
            </a:r>
            <a:r>
              <a:rPr lang="en-US" dirty="0"/>
              <a:t>Outcomes Surveillance System. </a:t>
            </a:r>
            <a:r>
              <a:rPr lang="en-US" dirty="0">
                <a:hlinkClick r:id="rId3"/>
              </a:rPr>
              <a:t>http://</a:t>
            </a:r>
            <a:r>
              <a:rPr lang="en-US" dirty="0" smtClean="0">
                <a:hlinkClick r:id="rId3"/>
              </a:rPr>
              <a:t>amoss.com.au/sites/default/files/AMOSS_RHD-P_Flier_20160404.pdf</a:t>
            </a:r>
            <a:endParaRPr lang="en-US" dirty="0" smtClean="0"/>
          </a:p>
          <a:p>
            <a:r>
              <a:rPr lang="en-US" dirty="0" err="1" smtClean="0"/>
              <a:t>Marijon</a:t>
            </a:r>
            <a:r>
              <a:rPr lang="en-US" dirty="0" smtClean="0"/>
              <a:t> E, Mirabel M, </a:t>
            </a:r>
            <a:r>
              <a:rPr lang="en-US" dirty="0" err="1" smtClean="0"/>
              <a:t>Celermajer</a:t>
            </a:r>
            <a:r>
              <a:rPr lang="en-US" dirty="0" smtClean="0"/>
              <a:t> DS, </a:t>
            </a:r>
            <a:r>
              <a:rPr lang="en-US" dirty="0" err="1" smtClean="0"/>
              <a:t>Jouven</a:t>
            </a:r>
            <a:r>
              <a:rPr lang="en-US" dirty="0" smtClean="0"/>
              <a:t> X. Lancet 2012, 379:953-64Seminar: Rheumatic heart disease.</a:t>
            </a:r>
          </a:p>
          <a:p>
            <a:r>
              <a:rPr lang="en-US" dirty="0" smtClean="0"/>
              <a:t>EHC guidelines on the management of cardiovascular diseases during pregnancy. European Heart Journal 2011, 32, 3147- 2197</a:t>
            </a:r>
            <a:endParaRPr lang="en-US" dirty="0"/>
          </a:p>
        </p:txBody>
      </p:sp>
    </p:spTree>
    <p:extLst>
      <p:ext uri="{BB962C8B-B14F-4D97-AF65-F5344CB8AC3E}">
        <p14:creationId xmlns:p14="http://schemas.microsoft.com/office/powerpoint/2010/main" val="990166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i="1" dirty="0"/>
              <a:t>Understand how RHD impacts on the health of a pregnant women</a:t>
            </a:r>
            <a:endParaRPr lang="en-US" dirty="0"/>
          </a:p>
          <a:p>
            <a:r>
              <a:rPr lang="en-US" i="1" dirty="0"/>
              <a:t>Appreciate the significance of rheumatic valve disease in pregnancy</a:t>
            </a:r>
            <a:endParaRPr lang="en-US" dirty="0"/>
          </a:p>
          <a:p>
            <a:r>
              <a:rPr lang="en-US" i="1" dirty="0"/>
              <a:t>Understand anticoagulation issues in pregnant women</a:t>
            </a:r>
            <a:endParaRPr lang="en-US" dirty="0"/>
          </a:p>
          <a:p>
            <a:r>
              <a:rPr lang="en-US" i="1" dirty="0"/>
              <a:t>Appreciate the importance of pre-conception counselling for women with ARF and RHD</a:t>
            </a:r>
            <a:endParaRPr lang="en-US" dirty="0"/>
          </a:p>
          <a:p>
            <a:r>
              <a:rPr lang="en-US" i="1" dirty="0"/>
              <a:t>Know where to locate information on best-practice approaches to pregnancy and ARF/RH</a:t>
            </a:r>
            <a:endParaRPr lang="en-US" dirty="0"/>
          </a:p>
        </p:txBody>
      </p:sp>
    </p:spTree>
    <p:extLst>
      <p:ext uri="{BB962C8B-B14F-4D97-AF65-F5344CB8AC3E}">
        <p14:creationId xmlns:p14="http://schemas.microsoft.com/office/powerpoint/2010/main" val="1414558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a:off x="3321115" y="1627376"/>
            <a:ext cx="5455920" cy="4185790"/>
          </a:xfrm>
          <a:prstGeom prst="rect">
            <a:avLst/>
          </a:prstGeom>
        </p:spPr>
      </p:pic>
      <p:sp>
        <p:nvSpPr>
          <p:cNvPr id="2" name="Title 1"/>
          <p:cNvSpPr>
            <a:spLocks noGrp="1"/>
          </p:cNvSpPr>
          <p:nvPr>
            <p:ph type="title"/>
          </p:nvPr>
        </p:nvSpPr>
        <p:spPr>
          <a:xfrm>
            <a:off x="3678761" y="-107924"/>
            <a:ext cx="5907461" cy="873034"/>
          </a:xfrm>
        </p:spPr>
        <p:txBody>
          <a:bodyPr anchor="b">
            <a:normAutofit/>
          </a:bodyPr>
          <a:lstStyle/>
          <a:p>
            <a:r>
              <a:rPr lang="en-US" sz="3400" dirty="0"/>
              <a:t>Physiological changes</a:t>
            </a:r>
          </a:p>
        </p:txBody>
      </p:sp>
      <p:sp>
        <p:nvSpPr>
          <p:cNvPr id="10" name="Content Placeholder 9"/>
          <p:cNvSpPr>
            <a:spLocks noGrp="1"/>
          </p:cNvSpPr>
          <p:nvPr>
            <p:ph idx="1"/>
          </p:nvPr>
        </p:nvSpPr>
        <p:spPr>
          <a:xfrm>
            <a:off x="7448331" y="1667834"/>
            <a:ext cx="2694046" cy="422224"/>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smtClean="0">
                <a:solidFill>
                  <a:schemeClr val="bg2">
                    <a:lumMod val="25000"/>
                  </a:schemeClr>
                </a:solidFill>
              </a:rPr>
              <a:t>    CO, </a:t>
            </a:r>
            <a:r>
              <a:rPr lang="en-US" sz="1600" smtClean="0">
                <a:solidFill>
                  <a:schemeClr val="bg2">
                    <a:lumMod val="25000"/>
                  </a:schemeClr>
                </a:solidFill>
              </a:rPr>
              <a:t>ventricular volume</a:t>
            </a:r>
            <a:endParaRPr lang="en-US" sz="1600" dirty="0">
              <a:solidFill>
                <a:schemeClr val="bg2">
                  <a:lumMod val="25000"/>
                </a:schemeClr>
              </a:solidFill>
            </a:endParaRPr>
          </a:p>
        </p:txBody>
      </p:sp>
      <p:sp>
        <p:nvSpPr>
          <p:cNvPr id="7" name="Up Arrow 6"/>
          <p:cNvSpPr/>
          <p:nvPr/>
        </p:nvSpPr>
        <p:spPr>
          <a:xfrm>
            <a:off x="7448330" y="1735469"/>
            <a:ext cx="205408" cy="2472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 name="TextBox 2"/>
          <p:cNvSpPr txBox="1"/>
          <p:nvPr/>
        </p:nvSpPr>
        <p:spPr>
          <a:xfrm>
            <a:off x="8141970" y="5999583"/>
            <a:ext cx="1390061" cy="369332"/>
          </a:xfrm>
          <a:prstGeom prst="rect">
            <a:avLst/>
          </a:prstGeom>
          <a:noFill/>
        </p:spPr>
        <p:txBody>
          <a:bodyPr wrap="none" rtlCol="0">
            <a:spAutoFit/>
          </a:bodyPr>
          <a:lstStyle/>
          <a:p>
            <a:r>
              <a:rPr lang="en-US" dirty="0" smtClean="0"/>
              <a:t>CO = HR x SV</a:t>
            </a:r>
            <a:endParaRPr lang="en-US" dirty="0"/>
          </a:p>
        </p:txBody>
      </p:sp>
      <p:sp>
        <p:nvSpPr>
          <p:cNvPr id="4" name="TextBox 3"/>
          <p:cNvSpPr txBox="1"/>
          <p:nvPr/>
        </p:nvSpPr>
        <p:spPr>
          <a:xfrm>
            <a:off x="2659969" y="2896653"/>
            <a:ext cx="1944443" cy="369332"/>
          </a:xfrm>
          <a:prstGeom prst="rect">
            <a:avLst/>
          </a:prstGeom>
          <a:noFill/>
        </p:spPr>
        <p:txBody>
          <a:bodyPr wrap="none" rtlCol="0">
            <a:spAutoFit/>
          </a:bodyPr>
          <a:lstStyle/>
          <a:p>
            <a:r>
              <a:rPr lang="en-US" dirty="0"/>
              <a:t>v</a:t>
            </a:r>
            <a:r>
              <a:rPr lang="en-US" dirty="0" smtClean="0"/>
              <a:t>ascular resistance</a:t>
            </a:r>
            <a:endParaRPr lang="en-US" dirty="0"/>
          </a:p>
        </p:txBody>
      </p:sp>
      <p:sp>
        <p:nvSpPr>
          <p:cNvPr id="12" name="Up Arrow 11"/>
          <p:cNvSpPr/>
          <p:nvPr/>
        </p:nvSpPr>
        <p:spPr>
          <a:xfrm flipV="1">
            <a:off x="2443538" y="2973476"/>
            <a:ext cx="245162" cy="2925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258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Antepartum care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1451481"/>
              </p:ext>
            </p:extLst>
          </p:nvPr>
        </p:nvGraphicFramePr>
        <p:xfrm>
          <a:off x="1069211" y="2261119"/>
          <a:ext cx="10566062" cy="4355705"/>
        </p:xfrm>
        <a:graphic>
          <a:graphicData uri="http://schemas.openxmlformats.org/drawingml/2006/table">
            <a:tbl>
              <a:tblPr firstRow="1" bandRow="1">
                <a:tableStyleId>{5C22544A-7EE6-4342-B048-85BDC9FD1C3A}</a:tableStyleId>
              </a:tblPr>
              <a:tblGrid>
                <a:gridCol w="2009891"/>
                <a:gridCol w="8556171"/>
              </a:tblGrid>
              <a:tr h="348279">
                <a:tc>
                  <a:txBody>
                    <a:bodyPr/>
                    <a:lstStyle/>
                    <a:p>
                      <a:r>
                        <a:rPr lang="en-US" dirty="0" smtClean="0"/>
                        <a:t>Gestational</a:t>
                      </a:r>
                      <a:r>
                        <a:rPr lang="en-US" baseline="0" dirty="0" smtClean="0"/>
                        <a:t> age</a:t>
                      </a:r>
                      <a:endParaRPr lang="en-US" dirty="0"/>
                    </a:p>
                  </a:txBody>
                  <a:tcPr/>
                </a:tc>
                <a:tc>
                  <a:txBody>
                    <a:bodyPr/>
                    <a:lstStyle/>
                    <a:p>
                      <a:r>
                        <a:rPr lang="en-US" dirty="0" smtClean="0"/>
                        <a:t>What to consider? </a:t>
                      </a:r>
                      <a:endParaRPr lang="en-US" dirty="0"/>
                    </a:p>
                  </a:txBody>
                  <a:tcPr/>
                </a:tc>
              </a:tr>
              <a:tr h="609488">
                <a:tc>
                  <a:txBody>
                    <a:bodyPr/>
                    <a:lstStyle/>
                    <a:p>
                      <a:r>
                        <a:rPr lang="en-US" dirty="0" smtClean="0"/>
                        <a:t>First trimester</a:t>
                      </a:r>
                      <a:endParaRPr lang="en-US" dirty="0"/>
                    </a:p>
                  </a:txBody>
                  <a:tcPr/>
                </a:tc>
                <a:tc>
                  <a:txBody>
                    <a:bodyPr/>
                    <a:lstStyle/>
                    <a:p>
                      <a:r>
                        <a:rPr lang="en-US" dirty="0" smtClean="0"/>
                        <a:t>-     Early</a:t>
                      </a:r>
                      <a:r>
                        <a:rPr lang="en-US" baseline="0" dirty="0" smtClean="0"/>
                        <a:t> dating scan for EDD </a:t>
                      </a:r>
                    </a:p>
                    <a:p>
                      <a:r>
                        <a:rPr lang="en-US" baseline="0" dirty="0" smtClean="0"/>
                        <a:t>-    </a:t>
                      </a:r>
                      <a:r>
                        <a:rPr lang="en-US" b="1" baseline="0" dirty="0" smtClean="0"/>
                        <a:t> Multidisciplinary team input</a:t>
                      </a:r>
                      <a:endParaRPr lang="en-US" b="1" dirty="0"/>
                    </a:p>
                  </a:txBody>
                  <a:tcPr/>
                </a:tc>
              </a:tr>
              <a:tr h="1393115">
                <a:tc>
                  <a:txBody>
                    <a:bodyPr/>
                    <a:lstStyle/>
                    <a:p>
                      <a:r>
                        <a:rPr lang="en-US" dirty="0" smtClean="0"/>
                        <a:t>Second trimester </a:t>
                      </a:r>
                      <a:endParaRPr lang="en-US" dirty="0"/>
                    </a:p>
                  </a:txBody>
                  <a:tcPr/>
                </a:tc>
                <a:tc>
                  <a:txBody>
                    <a:bodyPr/>
                    <a:lstStyle/>
                    <a:p>
                      <a:pPr marL="285750" indent="-285750">
                        <a:buFontTx/>
                        <a:buChar char="-"/>
                      </a:pPr>
                      <a:r>
                        <a:rPr lang="en-US" baseline="0" dirty="0" smtClean="0"/>
                        <a:t>Tertiary </a:t>
                      </a:r>
                      <a:r>
                        <a:rPr lang="en-US" baseline="0" dirty="0" err="1" smtClean="0"/>
                        <a:t>centre</a:t>
                      </a:r>
                      <a:r>
                        <a:rPr lang="en-US" baseline="0" dirty="0" smtClean="0"/>
                        <a:t> referral for delivery planning</a:t>
                      </a:r>
                    </a:p>
                    <a:p>
                      <a:pPr marL="285750" indent="-285750">
                        <a:buFontTx/>
                        <a:buChar char="-"/>
                      </a:pPr>
                      <a:r>
                        <a:rPr lang="en-US" baseline="0" dirty="0" smtClean="0"/>
                        <a:t>Regular antenatal clinic visits</a:t>
                      </a:r>
                    </a:p>
                    <a:p>
                      <a:pPr marL="285750" indent="-285750">
                        <a:buFontTx/>
                        <a:buChar char="-"/>
                      </a:pPr>
                      <a:r>
                        <a:rPr lang="en-US" baseline="0" dirty="0" smtClean="0"/>
                        <a:t>Echocardiogram and cardiology review of </a:t>
                      </a:r>
                      <a:r>
                        <a:rPr lang="en-US" dirty="0" smtClean="0"/>
                        <a:t>functional cardiac status </a:t>
                      </a:r>
                    </a:p>
                    <a:p>
                      <a:pPr marL="285750" indent="-285750">
                        <a:buFontTx/>
                        <a:buChar char="-"/>
                      </a:pPr>
                      <a:r>
                        <a:rPr lang="en-US" dirty="0" err="1" smtClean="0"/>
                        <a:t>Anaesthetic</a:t>
                      </a:r>
                      <a:r>
                        <a:rPr lang="en-US" baseline="0" dirty="0" smtClean="0"/>
                        <a:t> review</a:t>
                      </a:r>
                      <a:endParaRPr lang="en-US" dirty="0"/>
                    </a:p>
                  </a:txBody>
                  <a:tcPr/>
                </a:tc>
              </a:tr>
              <a:tr h="1956750">
                <a:tc>
                  <a:txBody>
                    <a:bodyPr/>
                    <a:lstStyle/>
                    <a:p>
                      <a:r>
                        <a:rPr lang="en-US" dirty="0" smtClean="0"/>
                        <a:t>Third</a:t>
                      </a:r>
                      <a:r>
                        <a:rPr lang="en-US" baseline="0" dirty="0" smtClean="0"/>
                        <a:t> trimester </a:t>
                      </a:r>
                      <a:endParaRPr lang="en-US" dirty="0"/>
                    </a:p>
                  </a:txBody>
                  <a:tcPr/>
                </a:tc>
                <a:tc>
                  <a:txBody>
                    <a:bodyPr/>
                    <a:lstStyle/>
                    <a:p>
                      <a:pPr marL="285750" indent="-285750">
                        <a:buFontTx/>
                        <a:buChar char="-"/>
                      </a:pPr>
                      <a:r>
                        <a:rPr lang="en-AU" dirty="0" smtClean="0"/>
                        <a:t>Maternal concerns - heart failure, atrial arrhythmias. Need to treat these if and as they present</a:t>
                      </a:r>
                    </a:p>
                    <a:p>
                      <a:pPr marL="285750" indent="-285750">
                        <a:buFontTx/>
                        <a:buChar char="-"/>
                      </a:pPr>
                      <a:r>
                        <a:rPr lang="en-AU" dirty="0" err="1" smtClean="0"/>
                        <a:t>Fetal</a:t>
                      </a:r>
                      <a:r>
                        <a:rPr lang="en-AU" dirty="0" smtClean="0"/>
                        <a:t> concerns</a:t>
                      </a:r>
                      <a:r>
                        <a:rPr lang="en-AU" baseline="0" dirty="0" smtClean="0"/>
                        <a:t> - </a:t>
                      </a:r>
                      <a:r>
                        <a:rPr lang="en-AU" dirty="0" err="1" smtClean="0"/>
                        <a:t>fetal</a:t>
                      </a:r>
                      <a:r>
                        <a:rPr lang="en-AU" dirty="0" smtClean="0"/>
                        <a:t> growth restriction. Use </a:t>
                      </a:r>
                      <a:r>
                        <a:rPr lang="en-AU" dirty="0" err="1" smtClean="0"/>
                        <a:t>fetal</a:t>
                      </a:r>
                      <a:r>
                        <a:rPr lang="en-AU" dirty="0" smtClean="0"/>
                        <a:t> ultrasound to assess growth, umbilical artery </a:t>
                      </a:r>
                      <a:r>
                        <a:rPr lang="en-AU" dirty="0" err="1" smtClean="0"/>
                        <a:t>doppler</a:t>
                      </a:r>
                      <a:r>
                        <a:rPr lang="en-AU" dirty="0" smtClean="0"/>
                        <a:t> and AFI</a:t>
                      </a:r>
                      <a:endParaRPr lang="en-US" dirty="0"/>
                    </a:p>
                  </a:txBody>
                  <a:tcPr/>
                </a:tc>
              </a:tr>
            </a:tbl>
          </a:graphicData>
        </a:graphic>
      </p:graphicFrame>
    </p:spTree>
    <p:extLst>
      <p:ext uri="{BB962C8B-B14F-4D97-AF65-F5344CB8AC3E}">
        <p14:creationId xmlns:p14="http://schemas.microsoft.com/office/powerpoint/2010/main" val="1359882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Labour</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Intrapartum </a:t>
            </a:r>
          </a:p>
          <a:p>
            <a:pPr lvl="2"/>
            <a:r>
              <a:rPr lang="en-US" dirty="0" smtClean="0"/>
              <a:t>Mode of delivery whether vaginal delivery, assisted vaginal delivery or Caesareans sections are by obstetric indications. </a:t>
            </a:r>
          </a:p>
          <a:p>
            <a:pPr lvl="2"/>
            <a:r>
              <a:rPr lang="en-US" dirty="0" smtClean="0"/>
              <a:t>Unless in cases of pulmonary hypertension – delivery at a facility with cardiology, obstetrics and </a:t>
            </a:r>
            <a:r>
              <a:rPr lang="en-US" dirty="0" err="1" smtClean="0"/>
              <a:t>cardiothoracics</a:t>
            </a:r>
            <a:r>
              <a:rPr lang="en-US" dirty="0" smtClean="0"/>
              <a:t>, cardiac anesthetist present </a:t>
            </a:r>
            <a:r>
              <a:rPr lang="en-US" dirty="0" err="1" smtClean="0"/>
              <a:t>ie</a:t>
            </a:r>
            <a:r>
              <a:rPr lang="en-US" dirty="0" smtClean="0"/>
              <a:t> FMC  </a:t>
            </a:r>
          </a:p>
          <a:p>
            <a:pPr lvl="2"/>
            <a:r>
              <a:rPr lang="en-US" dirty="0" smtClean="0"/>
              <a:t>Intrapartum monitoring </a:t>
            </a:r>
            <a:endParaRPr lang="en-US" dirty="0"/>
          </a:p>
          <a:p>
            <a:pPr lvl="3"/>
            <a:r>
              <a:rPr lang="en-US" dirty="0"/>
              <a:t>NYHA I and II: </a:t>
            </a:r>
            <a:r>
              <a:rPr lang="en-US" dirty="0" err="1"/>
              <a:t>Labour</a:t>
            </a:r>
            <a:r>
              <a:rPr lang="en-US" dirty="0"/>
              <a:t> ward </a:t>
            </a:r>
          </a:p>
          <a:p>
            <a:pPr lvl="3"/>
            <a:r>
              <a:rPr lang="en-US" dirty="0"/>
              <a:t>NYHA III and IV: Invasive monitoring in </a:t>
            </a:r>
            <a:r>
              <a:rPr lang="en-US" dirty="0" err="1"/>
              <a:t>labour</a:t>
            </a:r>
            <a:r>
              <a:rPr lang="en-US" dirty="0"/>
              <a:t> in ICU </a:t>
            </a:r>
          </a:p>
          <a:p>
            <a:pPr lvl="2"/>
            <a:r>
              <a:rPr lang="en-US" dirty="0"/>
              <a:t>Analgesia is important </a:t>
            </a:r>
          </a:p>
          <a:p>
            <a:endParaRPr lang="en-US" dirty="0" smtClean="0"/>
          </a:p>
        </p:txBody>
      </p:sp>
    </p:spTree>
    <p:extLst>
      <p:ext uri="{BB962C8B-B14F-4D97-AF65-F5344CB8AC3E}">
        <p14:creationId xmlns:p14="http://schemas.microsoft.com/office/powerpoint/2010/main" val="294830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Valvular</a:t>
            </a:r>
            <a:r>
              <a:rPr lang="en-US" dirty="0" smtClean="0"/>
              <a:t> disease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Gold standard for diagnosis </a:t>
            </a:r>
            <a:r>
              <a:rPr lang="mr-IN" dirty="0" smtClean="0"/>
              <a:t>–</a:t>
            </a:r>
            <a:r>
              <a:rPr lang="en-US" dirty="0" smtClean="0"/>
              <a:t> Echocardiogram</a:t>
            </a:r>
          </a:p>
          <a:p>
            <a:r>
              <a:rPr lang="en-US" dirty="0" smtClean="0"/>
              <a:t>Management</a:t>
            </a:r>
          </a:p>
          <a:p>
            <a:pPr lvl="1"/>
            <a:r>
              <a:rPr lang="en-US" dirty="0" smtClean="0"/>
              <a:t>Exercise within limits, limit fluid and salt intake</a:t>
            </a:r>
          </a:p>
          <a:p>
            <a:pPr lvl="1"/>
            <a:r>
              <a:rPr lang="en-US" dirty="0" smtClean="0"/>
              <a:t> If poor functional tolerance, consider using B adrenergic blockers to decrease tachycardia</a:t>
            </a:r>
          </a:p>
          <a:p>
            <a:pPr lvl="1"/>
            <a:r>
              <a:rPr lang="en-US" dirty="0" smtClean="0"/>
              <a:t>Surgical management: </a:t>
            </a:r>
            <a:r>
              <a:rPr lang="en-US" dirty="0" err="1" smtClean="0"/>
              <a:t>percutaenous</a:t>
            </a:r>
            <a:r>
              <a:rPr lang="en-US" dirty="0" smtClean="0"/>
              <a:t> </a:t>
            </a:r>
            <a:r>
              <a:rPr lang="en-US" dirty="0" err="1" smtClean="0"/>
              <a:t>valvotomy</a:t>
            </a:r>
            <a:r>
              <a:rPr lang="en-US" dirty="0" smtClean="0"/>
              <a:t> after 20 weeks gestation only in symptomatic patients with severe pulmonary hypertension</a:t>
            </a:r>
          </a:p>
          <a:p>
            <a:r>
              <a:rPr lang="en-US" dirty="0" smtClean="0"/>
              <a:t>Complications: Pulmonary </a:t>
            </a:r>
            <a:r>
              <a:rPr lang="en-US" dirty="0" err="1" smtClean="0"/>
              <a:t>oedema</a:t>
            </a:r>
            <a:r>
              <a:rPr lang="en-US" dirty="0" smtClean="0"/>
              <a:t>,  heart failure, atrial fibrillation </a:t>
            </a:r>
          </a:p>
          <a:p>
            <a:pPr lvl="1"/>
            <a:r>
              <a:rPr lang="en-US" dirty="0" smtClean="0"/>
              <a:t>Most dangerous period: 28-30 weeks and third stage of </a:t>
            </a:r>
            <a:r>
              <a:rPr lang="en-US" dirty="0" err="1" smtClean="0"/>
              <a:t>labour</a:t>
            </a:r>
            <a:r>
              <a:rPr lang="en-US" dirty="0" smtClean="0"/>
              <a:t> and delivery; loss of placental bed circulation, overload to maternal circulation.</a:t>
            </a:r>
          </a:p>
          <a:p>
            <a:pPr lvl="1"/>
            <a:r>
              <a:rPr lang="en-US" dirty="0" smtClean="0"/>
              <a:t>Close observation is needed in 24 hours post partum </a:t>
            </a:r>
          </a:p>
          <a:p>
            <a:endParaRPr lang="en-US" dirty="0"/>
          </a:p>
        </p:txBody>
      </p:sp>
    </p:spTree>
    <p:extLst>
      <p:ext uri="{BB962C8B-B14F-4D97-AF65-F5344CB8AC3E}">
        <p14:creationId xmlns:p14="http://schemas.microsoft.com/office/powerpoint/2010/main" val="769675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title="Rule Line"/>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5" r="2" b="2"/>
          <a:stretch/>
        </p:blipFill>
        <p:spPr>
          <a:xfrm rot="5400000">
            <a:off x="-35694" y="1309774"/>
            <a:ext cx="5340702" cy="4001315"/>
          </a:xfrm>
          <a:prstGeom prst="rect">
            <a:avLst/>
          </a:prstGeom>
        </p:spPr>
      </p:pic>
      <p:sp>
        <p:nvSpPr>
          <p:cNvPr id="2" name="Title 1"/>
          <p:cNvSpPr>
            <a:spLocks noGrp="1"/>
          </p:cNvSpPr>
          <p:nvPr>
            <p:ph type="title"/>
          </p:nvPr>
        </p:nvSpPr>
        <p:spPr>
          <a:xfrm>
            <a:off x="4949072" y="568345"/>
            <a:ext cx="6755199" cy="1560716"/>
          </a:xfrm>
        </p:spPr>
        <p:txBody>
          <a:bodyPr>
            <a:normAutofit/>
          </a:bodyPr>
          <a:lstStyle/>
          <a:p>
            <a:r>
              <a:rPr lang="en-US" dirty="0"/>
              <a:t>Mitral stenosis (MS)</a:t>
            </a:r>
          </a:p>
        </p:txBody>
      </p:sp>
      <p:sp>
        <p:nvSpPr>
          <p:cNvPr id="3" name="Content Placeholder 2"/>
          <p:cNvSpPr>
            <a:spLocks noGrp="1"/>
          </p:cNvSpPr>
          <p:nvPr>
            <p:ph idx="1"/>
          </p:nvPr>
        </p:nvSpPr>
        <p:spPr>
          <a:xfrm>
            <a:off x="4949072" y="2438399"/>
            <a:ext cx="6755199" cy="3661955"/>
          </a:xfrm>
        </p:spPr>
        <p:txBody>
          <a:bodyPr>
            <a:normAutofit/>
          </a:bodyPr>
          <a:lstStyle/>
          <a:p>
            <a:r>
              <a:rPr lang="en-US" dirty="0"/>
              <a:t>Maternal risk</a:t>
            </a:r>
          </a:p>
          <a:p>
            <a:pPr lvl="1"/>
            <a:r>
              <a:rPr lang="en-US" dirty="0"/>
              <a:t>MS is responsible for most of the morbidity and mortality of rheumatic heart disease during pregnancy. </a:t>
            </a:r>
          </a:p>
          <a:p>
            <a:r>
              <a:rPr lang="en-US" dirty="0"/>
              <a:t>Obstetric and offspring risk </a:t>
            </a:r>
          </a:p>
          <a:p>
            <a:pPr lvl="1"/>
            <a:r>
              <a:rPr lang="en-US" dirty="0"/>
              <a:t>Acute heart failure during or just after delivery, prematurity rates are 20–30%, intrauterine growth restriction 5–20%, and stillbirth 1–3%.</a:t>
            </a:r>
          </a:p>
          <a:p>
            <a:pPr lvl="1"/>
            <a:endParaRPr lang="en-US" dirty="0"/>
          </a:p>
        </p:txBody>
      </p:sp>
      <p:sp>
        <p:nvSpPr>
          <p:cNvPr id="5" name="Donut 4"/>
          <p:cNvSpPr/>
          <p:nvPr/>
        </p:nvSpPr>
        <p:spPr>
          <a:xfrm>
            <a:off x="2955234" y="3538331"/>
            <a:ext cx="490331" cy="450574"/>
          </a:xfrm>
          <a:prstGeom prst="donut">
            <a:avLst/>
          </a:prstGeom>
          <a:solidFill>
            <a:srgbClr val="DA67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57966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title="Rule Line"/>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05" r="2" b="2"/>
          <a:stretch/>
        </p:blipFill>
        <p:spPr>
          <a:xfrm rot="5400000">
            <a:off x="-35694" y="1309774"/>
            <a:ext cx="5340702" cy="4001315"/>
          </a:xfrm>
          <a:prstGeom prst="rect">
            <a:avLst/>
          </a:prstGeom>
        </p:spPr>
      </p:pic>
      <p:sp>
        <p:nvSpPr>
          <p:cNvPr id="2" name="Title 1"/>
          <p:cNvSpPr>
            <a:spLocks noGrp="1"/>
          </p:cNvSpPr>
          <p:nvPr>
            <p:ph type="title"/>
          </p:nvPr>
        </p:nvSpPr>
        <p:spPr>
          <a:xfrm>
            <a:off x="4949072" y="568345"/>
            <a:ext cx="6755199" cy="1560716"/>
          </a:xfrm>
        </p:spPr>
        <p:txBody>
          <a:bodyPr>
            <a:normAutofit/>
          </a:bodyPr>
          <a:lstStyle/>
          <a:p>
            <a:r>
              <a:rPr lang="en-US" dirty="0"/>
              <a:t>Aortic Stenosis (AS)</a:t>
            </a:r>
          </a:p>
        </p:txBody>
      </p:sp>
      <p:sp>
        <p:nvSpPr>
          <p:cNvPr id="3" name="Content Placeholder 2"/>
          <p:cNvSpPr>
            <a:spLocks noGrp="1"/>
          </p:cNvSpPr>
          <p:nvPr>
            <p:ph idx="1"/>
          </p:nvPr>
        </p:nvSpPr>
        <p:spPr>
          <a:xfrm>
            <a:off x="4949072" y="2438399"/>
            <a:ext cx="6755199" cy="3661955"/>
          </a:xfrm>
        </p:spPr>
        <p:txBody>
          <a:bodyPr>
            <a:normAutofit/>
          </a:bodyPr>
          <a:lstStyle/>
          <a:p>
            <a:pPr>
              <a:lnSpc>
                <a:spcPct val="91000"/>
              </a:lnSpc>
            </a:pPr>
            <a:r>
              <a:rPr lang="en-US" sz="1500" dirty="0" smtClean="0"/>
              <a:t>Maternal </a:t>
            </a:r>
            <a:r>
              <a:rPr lang="en-US" sz="1500" dirty="0"/>
              <a:t>and neonatal risks</a:t>
            </a:r>
          </a:p>
          <a:p>
            <a:pPr lvl="1">
              <a:lnSpc>
                <a:spcPct val="91000"/>
              </a:lnSpc>
            </a:pPr>
            <a:r>
              <a:rPr lang="en-US" sz="1500" dirty="0"/>
              <a:t>Maternal mortality associated with severe aortic stenosis is 17 % with a fetal mortality of 32 %</a:t>
            </a:r>
          </a:p>
          <a:p>
            <a:pPr lvl="1">
              <a:lnSpc>
                <a:spcPct val="91000"/>
              </a:lnSpc>
            </a:pPr>
            <a:r>
              <a:rPr lang="en-US" sz="1500" dirty="0"/>
              <a:t>Obstetric complications in severe AS - hypertension-related disorders in 13%, premature </a:t>
            </a:r>
            <a:r>
              <a:rPr lang="en-US" sz="1500" dirty="0" err="1"/>
              <a:t>labour</a:t>
            </a:r>
            <a:r>
              <a:rPr lang="en-US" sz="1500" dirty="0"/>
              <a:t>, pre-term birth, intrauterine growth retardation, and low birth weight </a:t>
            </a:r>
            <a:endParaRPr lang="en-US" sz="1500" dirty="0" smtClean="0"/>
          </a:p>
        </p:txBody>
      </p:sp>
      <p:sp>
        <p:nvSpPr>
          <p:cNvPr id="7" name="Donut 6"/>
          <p:cNvSpPr/>
          <p:nvPr/>
        </p:nvSpPr>
        <p:spPr>
          <a:xfrm>
            <a:off x="2477714" y="3203713"/>
            <a:ext cx="490331" cy="450574"/>
          </a:xfrm>
          <a:prstGeom prst="donut">
            <a:avLst/>
          </a:prstGeom>
          <a:solidFill>
            <a:srgbClr val="DA67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8815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title="Rule Line"/>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5" r="2" b="2"/>
          <a:stretch/>
        </p:blipFill>
        <p:spPr>
          <a:xfrm rot="5400000">
            <a:off x="-35694" y="1309774"/>
            <a:ext cx="5340702" cy="4001315"/>
          </a:xfrm>
          <a:prstGeom prst="rect">
            <a:avLst/>
          </a:prstGeom>
        </p:spPr>
      </p:pic>
      <p:sp>
        <p:nvSpPr>
          <p:cNvPr id="2" name="Title 1"/>
          <p:cNvSpPr>
            <a:spLocks noGrp="1"/>
          </p:cNvSpPr>
          <p:nvPr>
            <p:ph type="title"/>
          </p:nvPr>
        </p:nvSpPr>
        <p:spPr>
          <a:xfrm>
            <a:off x="4949072" y="568345"/>
            <a:ext cx="6755199" cy="1560716"/>
          </a:xfrm>
        </p:spPr>
        <p:txBody>
          <a:bodyPr>
            <a:normAutofit/>
          </a:bodyPr>
          <a:lstStyle/>
          <a:p>
            <a:r>
              <a:rPr lang="en-US" dirty="0"/>
              <a:t>Mitral and aortic regurgitation</a:t>
            </a:r>
          </a:p>
        </p:txBody>
      </p:sp>
      <p:sp>
        <p:nvSpPr>
          <p:cNvPr id="3" name="Content Placeholder 2"/>
          <p:cNvSpPr>
            <a:spLocks noGrp="1"/>
          </p:cNvSpPr>
          <p:nvPr>
            <p:ph idx="1"/>
          </p:nvPr>
        </p:nvSpPr>
        <p:spPr>
          <a:xfrm>
            <a:off x="4949072" y="2438399"/>
            <a:ext cx="6755199" cy="3661955"/>
          </a:xfrm>
        </p:spPr>
        <p:txBody>
          <a:bodyPr>
            <a:normAutofit/>
          </a:bodyPr>
          <a:lstStyle/>
          <a:p>
            <a:r>
              <a:rPr lang="en-US" dirty="0"/>
              <a:t>Can improve in pregnancy </a:t>
            </a:r>
            <a:r>
              <a:rPr lang="en-US" dirty="0" smtClean="0"/>
              <a:t>due </a:t>
            </a:r>
            <a:r>
              <a:rPr lang="en-US" dirty="0"/>
              <a:t>to the physiological reduction in systemic vascular resistance hence decreasing </a:t>
            </a:r>
            <a:r>
              <a:rPr lang="en-US" dirty="0" err="1"/>
              <a:t>regurgitant</a:t>
            </a:r>
            <a:r>
              <a:rPr lang="en-US" dirty="0"/>
              <a:t> volume</a:t>
            </a:r>
          </a:p>
          <a:p>
            <a:r>
              <a:rPr lang="en-US" dirty="0"/>
              <a:t>Be cautious post partum as may worsen after delivery because of the increase in vascular resistance</a:t>
            </a:r>
          </a:p>
        </p:txBody>
      </p:sp>
      <p:sp>
        <p:nvSpPr>
          <p:cNvPr id="7" name="Donut 6"/>
          <p:cNvSpPr/>
          <p:nvPr/>
        </p:nvSpPr>
        <p:spPr>
          <a:xfrm>
            <a:off x="2460424" y="3240157"/>
            <a:ext cx="490331" cy="450574"/>
          </a:xfrm>
          <a:prstGeom prst="donut">
            <a:avLst/>
          </a:prstGeom>
          <a:solidFill>
            <a:srgbClr val="DA67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3019346" y="3558651"/>
            <a:ext cx="490331" cy="450574"/>
          </a:xfrm>
          <a:prstGeom prst="donut">
            <a:avLst/>
          </a:prstGeom>
          <a:solidFill>
            <a:srgbClr val="DA67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8398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majorFont>
      <a:minorFont>
        <a:latin typeface="Calibri" panose="020F0502020204030204"/>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1824</TotalTime>
  <Words>1225</Words>
  <Application>Microsoft Macintosh PowerPoint</Application>
  <PresentationFormat>Widescreen</PresentationFormat>
  <Paragraphs>104</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Century Schoolbook</vt:lpstr>
      <vt:lpstr>Corbel</vt:lpstr>
      <vt:lpstr>Feathered</vt:lpstr>
      <vt:lpstr>Rheumatic Heart Disease in Pregnancy </vt:lpstr>
      <vt:lpstr>Objectives</vt:lpstr>
      <vt:lpstr>Physiological changes</vt:lpstr>
      <vt:lpstr>Antepartum care</vt:lpstr>
      <vt:lpstr>Labour </vt:lpstr>
      <vt:lpstr>Valvular disease</vt:lpstr>
      <vt:lpstr>Mitral stenosis (MS)</vt:lpstr>
      <vt:lpstr>Aortic Stenosis (AS)</vt:lpstr>
      <vt:lpstr>Mitral and aortic regurgitation</vt:lpstr>
      <vt:lpstr>Post partum </vt:lpstr>
      <vt:lpstr>Anticoagulation if needed</vt:lpstr>
      <vt:lpstr>Impact on the pregnant mother</vt:lpstr>
      <vt:lpstr>Summary</vt:lpstr>
      <vt:lpstr>PowerPoint Presentation</vt:lpstr>
      <vt:lpstr>PowerPoint Presentation</vt:lpstr>
      <vt:lpstr>PowerPoint Presentation</vt:lpstr>
      <vt:lpstr>References/ Resources</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Disease in Pregnancy</dc:title>
  <dc:creator>carrmen.chung@gmail.com</dc:creator>
  <cp:lastModifiedBy>carrmen.chung@gmail.com</cp:lastModifiedBy>
  <cp:revision>60</cp:revision>
  <dcterms:created xsi:type="dcterms:W3CDTF">2017-03-19T11:21:37Z</dcterms:created>
  <dcterms:modified xsi:type="dcterms:W3CDTF">2017-03-29T21:48:31Z</dcterms:modified>
</cp:coreProperties>
</file>