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58" r:id="rId1"/>
  </p:sldMasterIdLst>
  <p:notesMasterIdLst>
    <p:notesMasterId r:id="rId65"/>
  </p:notesMasterIdLst>
  <p:handoutMasterIdLst>
    <p:handoutMasterId r:id="rId66"/>
  </p:handoutMasterIdLst>
  <p:sldIdLst>
    <p:sldId id="256" r:id="rId2"/>
    <p:sldId id="359" r:id="rId3"/>
    <p:sldId id="421" r:id="rId4"/>
    <p:sldId id="373" r:id="rId5"/>
    <p:sldId id="362" r:id="rId6"/>
    <p:sldId id="365" r:id="rId7"/>
    <p:sldId id="368" r:id="rId8"/>
    <p:sldId id="330" r:id="rId9"/>
    <p:sldId id="334" r:id="rId10"/>
    <p:sldId id="371" r:id="rId11"/>
    <p:sldId id="413" r:id="rId12"/>
    <p:sldId id="415" r:id="rId13"/>
    <p:sldId id="332" r:id="rId14"/>
    <p:sldId id="439" r:id="rId15"/>
    <p:sldId id="389" r:id="rId16"/>
    <p:sldId id="390" r:id="rId17"/>
    <p:sldId id="391" r:id="rId18"/>
    <p:sldId id="393" r:id="rId19"/>
    <p:sldId id="395" r:id="rId20"/>
    <p:sldId id="419" r:id="rId21"/>
    <p:sldId id="420" r:id="rId22"/>
    <p:sldId id="417" r:id="rId23"/>
    <p:sldId id="418" r:id="rId24"/>
    <p:sldId id="396" r:id="rId25"/>
    <p:sldId id="372" r:id="rId26"/>
    <p:sldId id="341" r:id="rId27"/>
    <p:sldId id="376" r:id="rId28"/>
    <p:sldId id="378" r:id="rId29"/>
    <p:sldId id="377" r:id="rId30"/>
    <p:sldId id="374" r:id="rId31"/>
    <p:sldId id="422" r:id="rId32"/>
    <p:sldId id="423" r:id="rId33"/>
    <p:sldId id="424" r:id="rId34"/>
    <p:sldId id="425" r:id="rId35"/>
    <p:sldId id="426" r:id="rId36"/>
    <p:sldId id="427" r:id="rId37"/>
    <p:sldId id="428" r:id="rId38"/>
    <p:sldId id="429" r:id="rId39"/>
    <p:sldId id="430" r:id="rId40"/>
    <p:sldId id="431" r:id="rId41"/>
    <p:sldId id="402" r:id="rId42"/>
    <p:sldId id="432" r:id="rId43"/>
    <p:sldId id="412" r:id="rId44"/>
    <p:sldId id="385" r:id="rId45"/>
    <p:sldId id="344" r:id="rId46"/>
    <p:sldId id="383" r:id="rId47"/>
    <p:sldId id="370" r:id="rId48"/>
    <p:sldId id="410" r:id="rId49"/>
    <p:sldId id="411" r:id="rId50"/>
    <p:sldId id="369" r:id="rId51"/>
    <p:sldId id="387" r:id="rId52"/>
    <p:sldId id="409" r:id="rId53"/>
    <p:sldId id="416" r:id="rId54"/>
    <p:sldId id="406" r:id="rId55"/>
    <p:sldId id="407" r:id="rId56"/>
    <p:sldId id="408" r:id="rId57"/>
    <p:sldId id="433" r:id="rId58"/>
    <p:sldId id="434" r:id="rId59"/>
    <p:sldId id="435" r:id="rId60"/>
    <p:sldId id="436" r:id="rId61"/>
    <p:sldId id="437" r:id="rId62"/>
    <p:sldId id="438" r:id="rId63"/>
    <p:sldId id="440" r:id="rId6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aeme Maguire" initials="P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00FF"/>
    <a:srgbClr val="000099"/>
    <a:srgbClr val="FF3300"/>
    <a:srgbClr val="000000"/>
    <a:srgbClr val="AC00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711" autoAdjust="0"/>
    <p:restoredTop sz="92895" autoAdjust="0"/>
  </p:normalViewPr>
  <p:slideViewPr>
    <p:cSldViewPr snapToGrid="0" snapToObjects="1">
      <p:cViewPr varScale="1">
        <p:scale>
          <a:sx n="68" d="100"/>
          <a:sy n="68" d="100"/>
        </p:scale>
        <p:origin x="-17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31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A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Survival probability following mitral valve repair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Survivial probability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 formatCode="0.00%">
                  <c:v>0.86699999999999999</c:v>
                </c:pt>
                <c:pt idx="3" formatCode="0.00%">
                  <c:v>0.83799999999999997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554-49BB-A5F7-D7493F99D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252160"/>
        <c:axId val="148254080"/>
      </c:lineChart>
      <c:catAx>
        <c:axId val="148252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800"/>
                  <a:t>Post</a:t>
                </a:r>
                <a:r>
                  <a:rPr lang="en-AU" sz="1800" baseline="0"/>
                  <a:t> operative years</a:t>
                </a:r>
                <a:endParaRPr lang="en-AU" sz="18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54080"/>
        <c:crosses val="autoZero"/>
        <c:auto val="1"/>
        <c:lblAlgn val="ctr"/>
        <c:lblOffset val="100"/>
        <c:noMultiLvlLbl val="0"/>
      </c:catAx>
      <c:valAx>
        <c:axId val="14825408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sz="1600" dirty="0"/>
                  <a:t>Probability of survival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5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721C7F-D65C-4B03-895D-4A0487199189}" type="doc">
      <dgm:prSet loTypeId="urn:microsoft.com/office/officeart/2005/8/layout/arrow2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AU"/>
        </a:p>
      </dgm:t>
    </dgm:pt>
    <dgm:pt modelId="{A1D55BA9-9222-4196-9EAC-05FD134A4D4D}">
      <dgm:prSet phldrT="[Text]"/>
      <dgm:spPr/>
      <dgm:t>
        <a:bodyPr/>
        <a:lstStyle/>
        <a:p>
          <a:r>
            <a:rPr lang="en-AU" dirty="0" smtClean="0"/>
            <a:t>ARF episodes make valve(s) inflamed.</a:t>
          </a:r>
          <a:endParaRPr lang="en-AU" dirty="0"/>
        </a:p>
      </dgm:t>
    </dgm:pt>
    <dgm:pt modelId="{BC2F260C-D041-4CDA-9584-29DA4B5372FE}" type="parTrans" cxnId="{6690CD5D-26B9-49DE-BACB-CCA8794AF388}">
      <dgm:prSet/>
      <dgm:spPr/>
      <dgm:t>
        <a:bodyPr/>
        <a:lstStyle/>
        <a:p>
          <a:endParaRPr lang="en-AU"/>
        </a:p>
      </dgm:t>
    </dgm:pt>
    <dgm:pt modelId="{29CC9864-0CD5-430C-995F-A743E6AB0F18}" type="sibTrans" cxnId="{6690CD5D-26B9-49DE-BACB-CCA8794AF388}">
      <dgm:prSet/>
      <dgm:spPr/>
      <dgm:t>
        <a:bodyPr/>
        <a:lstStyle/>
        <a:p>
          <a:endParaRPr lang="en-AU"/>
        </a:p>
      </dgm:t>
    </dgm:pt>
    <dgm:pt modelId="{45CCD401-D300-4EE1-BB7F-023A9278C19A}">
      <dgm:prSet phldrT="[Text]"/>
      <dgm:spPr/>
      <dgm:t>
        <a:bodyPr/>
        <a:lstStyle/>
        <a:p>
          <a:r>
            <a:rPr lang="en-AU" dirty="0" smtClean="0"/>
            <a:t>The valve is left damaged and scarred. May cause leakage then later, blockage, or both.</a:t>
          </a:r>
          <a:endParaRPr lang="en-AU" dirty="0"/>
        </a:p>
      </dgm:t>
    </dgm:pt>
    <dgm:pt modelId="{E9DCF3E3-1E4B-44D4-802D-F24AB46DE723}" type="parTrans" cxnId="{8D629815-4931-4EAB-A852-9D9FC4AB8D04}">
      <dgm:prSet/>
      <dgm:spPr/>
      <dgm:t>
        <a:bodyPr/>
        <a:lstStyle/>
        <a:p>
          <a:endParaRPr lang="en-AU"/>
        </a:p>
      </dgm:t>
    </dgm:pt>
    <dgm:pt modelId="{A8B2C039-B83C-4E9E-B549-F6872F28FF8A}" type="sibTrans" cxnId="{8D629815-4931-4EAB-A852-9D9FC4AB8D04}">
      <dgm:prSet/>
      <dgm:spPr/>
      <dgm:t>
        <a:bodyPr/>
        <a:lstStyle/>
        <a:p>
          <a:endParaRPr lang="en-AU"/>
        </a:p>
      </dgm:t>
    </dgm:pt>
    <dgm:pt modelId="{22D261BB-4927-4CD1-847B-F18651C3F717}">
      <dgm:prSet phldrT="[Text]"/>
      <dgm:spPr/>
      <dgm:t>
        <a:bodyPr/>
        <a:lstStyle/>
        <a:p>
          <a:r>
            <a:rPr lang="en-AU" dirty="0" smtClean="0"/>
            <a:t>Leaking valves: heart chambers get stretched. Blocked valves: heart muscle struggles hard to move blood forwards </a:t>
          </a:r>
          <a:endParaRPr lang="en-AU" dirty="0"/>
        </a:p>
      </dgm:t>
    </dgm:pt>
    <dgm:pt modelId="{0399BABE-23DA-4A43-829E-550ECAD686A2}" type="parTrans" cxnId="{62F073DF-BC05-470E-83B5-D25B061BCB93}">
      <dgm:prSet/>
      <dgm:spPr/>
      <dgm:t>
        <a:bodyPr/>
        <a:lstStyle/>
        <a:p>
          <a:endParaRPr lang="en-AU"/>
        </a:p>
      </dgm:t>
    </dgm:pt>
    <dgm:pt modelId="{06F451CB-3F53-490C-B674-B8347B167E01}" type="sibTrans" cxnId="{62F073DF-BC05-470E-83B5-D25B061BCB93}">
      <dgm:prSet/>
      <dgm:spPr/>
      <dgm:t>
        <a:bodyPr/>
        <a:lstStyle/>
        <a:p>
          <a:endParaRPr lang="en-AU"/>
        </a:p>
      </dgm:t>
    </dgm:pt>
    <dgm:pt modelId="{92ED6A14-932F-4C25-AC0B-50204D5EE895}">
      <dgm:prSet/>
      <dgm:spPr/>
      <dgm:t>
        <a:bodyPr/>
        <a:lstStyle/>
        <a:p>
          <a:endParaRPr lang="en-AU"/>
        </a:p>
      </dgm:t>
    </dgm:pt>
    <dgm:pt modelId="{5896EC03-7BA3-42C8-942F-3C3464F60AAE}" type="parTrans" cxnId="{9325725E-E18E-4C8E-ABA8-3FBFC2222AA6}">
      <dgm:prSet/>
      <dgm:spPr/>
      <dgm:t>
        <a:bodyPr/>
        <a:lstStyle/>
        <a:p>
          <a:endParaRPr lang="en-AU"/>
        </a:p>
      </dgm:t>
    </dgm:pt>
    <dgm:pt modelId="{C976BD82-9C21-4990-BCCC-7B4A372C96A1}" type="sibTrans" cxnId="{9325725E-E18E-4C8E-ABA8-3FBFC2222AA6}">
      <dgm:prSet/>
      <dgm:spPr/>
      <dgm:t>
        <a:bodyPr/>
        <a:lstStyle/>
        <a:p>
          <a:endParaRPr lang="en-AU"/>
        </a:p>
      </dgm:t>
    </dgm:pt>
    <dgm:pt modelId="{32023D89-1338-4D6E-9876-9206394451D5}">
      <dgm:prSet/>
      <dgm:spPr/>
      <dgm:t>
        <a:bodyPr/>
        <a:lstStyle/>
        <a:p>
          <a:r>
            <a:rPr lang="en-AU" dirty="0" smtClean="0"/>
            <a:t>Heart failure starts to develop. The patient may develop symptoms including breathlessness.</a:t>
          </a:r>
          <a:endParaRPr lang="en-AU" dirty="0"/>
        </a:p>
      </dgm:t>
    </dgm:pt>
    <dgm:pt modelId="{BC84AE8C-6C10-4492-8817-8CDDDA6E4C13}" type="parTrans" cxnId="{78B9685F-CCFF-4FB6-A965-A0CF03C1FBB4}">
      <dgm:prSet/>
      <dgm:spPr/>
      <dgm:t>
        <a:bodyPr/>
        <a:lstStyle/>
        <a:p>
          <a:endParaRPr lang="en-AU"/>
        </a:p>
      </dgm:t>
    </dgm:pt>
    <dgm:pt modelId="{6EEE6374-6C3E-4993-9726-F11BE43EC547}" type="sibTrans" cxnId="{78B9685F-CCFF-4FB6-A965-A0CF03C1FBB4}">
      <dgm:prSet/>
      <dgm:spPr/>
      <dgm:t>
        <a:bodyPr/>
        <a:lstStyle/>
        <a:p>
          <a:endParaRPr lang="en-AU"/>
        </a:p>
      </dgm:t>
    </dgm:pt>
    <dgm:pt modelId="{6E26EF57-2E37-4595-B38F-E66F7D2C56C1}">
      <dgm:prSet/>
      <dgm:spPr/>
      <dgm:t>
        <a:bodyPr/>
        <a:lstStyle/>
        <a:p>
          <a:r>
            <a:rPr lang="en-AU" dirty="0" smtClean="0"/>
            <a:t>Heart medications are needed. Eventually, valve surgery may be needed.</a:t>
          </a:r>
          <a:endParaRPr lang="en-AU" dirty="0"/>
        </a:p>
      </dgm:t>
    </dgm:pt>
    <dgm:pt modelId="{8993958E-5E05-4C6E-AC81-FFD7072D21E0}" type="parTrans" cxnId="{CC92D312-6D00-4AFE-AB1F-F60A469109BD}">
      <dgm:prSet/>
      <dgm:spPr/>
      <dgm:t>
        <a:bodyPr/>
        <a:lstStyle/>
        <a:p>
          <a:endParaRPr lang="en-AU"/>
        </a:p>
      </dgm:t>
    </dgm:pt>
    <dgm:pt modelId="{2FADD22C-40DF-4AFC-8B04-F8643AED9A10}" type="sibTrans" cxnId="{CC92D312-6D00-4AFE-AB1F-F60A469109BD}">
      <dgm:prSet/>
      <dgm:spPr/>
      <dgm:t>
        <a:bodyPr/>
        <a:lstStyle/>
        <a:p>
          <a:endParaRPr lang="en-AU"/>
        </a:p>
      </dgm:t>
    </dgm:pt>
    <dgm:pt modelId="{49D29345-2424-4F30-B63D-73F7CD38D85E}" type="pres">
      <dgm:prSet presAssocID="{3C721C7F-D65C-4B03-895D-4A0487199189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83585F29-B6DD-4F3B-91F5-B069F4E71BE6}" type="pres">
      <dgm:prSet presAssocID="{3C721C7F-D65C-4B03-895D-4A0487199189}" presName="arrow" presStyleLbl="bgShp" presStyleIdx="0" presStyleCnt="1" custLinFactNeighborX="-216" custLinFactNeighborY="3457"/>
      <dgm:spPr/>
    </dgm:pt>
    <dgm:pt modelId="{62FE78B7-0A04-4B70-9681-988CD973BCF9}" type="pres">
      <dgm:prSet presAssocID="{3C721C7F-D65C-4B03-895D-4A0487199189}" presName="arrowDiagram5" presStyleCnt="0"/>
      <dgm:spPr/>
    </dgm:pt>
    <dgm:pt modelId="{D838D34D-8E24-47AA-B572-0DDAC3D5E17E}" type="pres">
      <dgm:prSet presAssocID="{A1D55BA9-9222-4196-9EAC-05FD134A4D4D}" presName="bullet5a" presStyleLbl="node1" presStyleIdx="0" presStyleCnt="5"/>
      <dgm:spPr/>
    </dgm:pt>
    <dgm:pt modelId="{9B67C947-7707-4A31-AE4B-25C582A6D500}" type="pres">
      <dgm:prSet presAssocID="{A1D55BA9-9222-4196-9EAC-05FD134A4D4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3DF7BE4-F509-4CEB-A2ED-DDE46622E2E0}" type="pres">
      <dgm:prSet presAssocID="{45CCD401-D300-4EE1-BB7F-023A9278C19A}" presName="bullet5b" presStyleLbl="node1" presStyleIdx="1" presStyleCnt="5"/>
      <dgm:spPr/>
    </dgm:pt>
    <dgm:pt modelId="{C0B712E0-7831-497E-A1BE-510AEC45B8F3}" type="pres">
      <dgm:prSet presAssocID="{45CCD401-D300-4EE1-BB7F-023A9278C19A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02C8FA0-4754-4C96-8EC1-7024F991F878}" type="pres">
      <dgm:prSet presAssocID="{22D261BB-4927-4CD1-847B-F18651C3F717}" presName="bullet5c" presStyleLbl="node1" presStyleIdx="2" presStyleCnt="5"/>
      <dgm:spPr/>
    </dgm:pt>
    <dgm:pt modelId="{1B68F3A0-C593-492A-9050-BBF305F6D7A5}" type="pres">
      <dgm:prSet presAssocID="{22D261BB-4927-4CD1-847B-F18651C3F717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E86A7D9-830E-4338-8E08-19A9EF22E42C}" type="pres">
      <dgm:prSet presAssocID="{32023D89-1338-4D6E-9876-9206394451D5}" presName="bullet5d" presStyleLbl="node1" presStyleIdx="3" presStyleCnt="5"/>
      <dgm:spPr/>
    </dgm:pt>
    <dgm:pt modelId="{F9F167E3-5F80-4502-B942-64DF2C1D5299}" type="pres">
      <dgm:prSet presAssocID="{32023D89-1338-4D6E-9876-9206394451D5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1DE0532-B66F-4936-A018-677257C8A27F}" type="pres">
      <dgm:prSet presAssocID="{6E26EF57-2E37-4595-B38F-E66F7D2C56C1}" presName="bullet5e" presStyleLbl="node1" presStyleIdx="4" presStyleCnt="5"/>
      <dgm:spPr/>
    </dgm:pt>
    <dgm:pt modelId="{453F0954-B6DC-41C5-848D-9090A02C040C}" type="pres">
      <dgm:prSet presAssocID="{6E26EF57-2E37-4595-B38F-E66F7D2C56C1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6690CD5D-26B9-49DE-BACB-CCA8794AF388}" srcId="{3C721C7F-D65C-4B03-895D-4A0487199189}" destId="{A1D55BA9-9222-4196-9EAC-05FD134A4D4D}" srcOrd="0" destOrd="0" parTransId="{BC2F260C-D041-4CDA-9584-29DA4B5372FE}" sibTransId="{29CC9864-0CD5-430C-995F-A743E6AB0F18}"/>
    <dgm:cxn modelId="{691E1A01-9810-47BB-8F7B-306112B7AD21}" type="presOf" srcId="{6E26EF57-2E37-4595-B38F-E66F7D2C56C1}" destId="{453F0954-B6DC-41C5-848D-9090A02C040C}" srcOrd="0" destOrd="0" presId="urn:microsoft.com/office/officeart/2005/8/layout/arrow2"/>
    <dgm:cxn modelId="{531DCB10-7F42-410E-BDB5-68F67486C634}" type="presOf" srcId="{3C721C7F-D65C-4B03-895D-4A0487199189}" destId="{49D29345-2424-4F30-B63D-73F7CD38D85E}" srcOrd="0" destOrd="0" presId="urn:microsoft.com/office/officeart/2005/8/layout/arrow2"/>
    <dgm:cxn modelId="{CC92D312-6D00-4AFE-AB1F-F60A469109BD}" srcId="{3C721C7F-D65C-4B03-895D-4A0487199189}" destId="{6E26EF57-2E37-4595-B38F-E66F7D2C56C1}" srcOrd="4" destOrd="0" parTransId="{8993958E-5E05-4C6E-AC81-FFD7072D21E0}" sibTransId="{2FADD22C-40DF-4AFC-8B04-F8643AED9A10}"/>
    <dgm:cxn modelId="{78B9685F-CCFF-4FB6-A965-A0CF03C1FBB4}" srcId="{3C721C7F-D65C-4B03-895D-4A0487199189}" destId="{32023D89-1338-4D6E-9876-9206394451D5}" srcOrd="3" destOrd="0" parTransId="{BC84AE8C-6C10-4492-8817-8CDDDA6E4C13}" sibTransId="{6EEE6374-6C3E-4993-9726-F11BE43EC547}"/>
    <dgm:cxn modelId="{25F93BF7-D62E-4CEB-90AD-92E50DC9E20B}" type="presOf" srcId="{A1D55BA9-9222-4196-9EAC-05FD134A4D4D}" destId="{9B67C947-7707-4A31-AE4B-25C582A6D500}" srcOrd="0" destOrd="0" presId="urn:microsoft.com/office/officeart/2005/8/layout/arrow2"/>
    <dgm:cxn modelId="{8D629815-4931-4EAB-A852-9D9FC4AB8D04}" srcId="{3C721C7F-D65C-4B03-895D-4A0487199189}" destId="{45CCD401-D300-4EE1-BB7F-023A9278C19A}" srcOrd="1" destOrd="0" parTransId="{E9DCF3E3-1E4B-44D4-802D-F24AB46DE723}" sibTransId="{A8B2C039-B83C-4E9E-B549-F6872F28FF8A}"/>
    <dgm:cxn modelId="{DB7F97E3-7ADB-4746-AD93-13B01806EF2A}" type="presOf" srcId="{32023D89-1338-4D6E-9876-9206394451D5}" destId="{F9F167E3-5F80-4502-B942-64DF2C1D5299}" srcOrd="0" destOrd="0" presId="urn:microsoft.com/office/officeart/2005/8/layout/arrow2"/>
    <dgm:cxn modelId="{F5B5C51A-0A60-4873-B2DD-613C84CE7BC9}" type="presOf" srcId="{22D261BB-4927-4CD1-847B-F18651C3F717}" destId="{1B68F3A0-C593-492A-9050-BBF305F6D7A5}" srcOrd="0" destOrd="0" presId="urn:microsoft.com/office/officeart/2005/8/layout/arrow2"/>
    <dgm:cxn modelId="{62F073DF-BC05-470E-83B5-D25B061BCB93}" srcId="{3C721C7F-D65C-4B03-895D-4A0487199189}" destId="{22D261BB-4927-4CD1-847B-F18651C3F717}" srcOrd="2" destOrd="0" parTransId="{0399BABE-23DA-4A43-829E-550ECAD686A2}" sibTransId="{06F451CB-3F53-490C-B674-B8347B167E01}"/>
    <dgm:cxn modelId="{648CC242-1E4D-49D8-9165-547036C08579}" type="presOf" srcId="{45CCD401-D300-4EE1-BB7F-023A9278C19A}" destId="{C0B712E0-7831-497E-A1BE-510AEC45B8F3}" srcOrd="0" destOrd="0" presId="urn:microsoft.com/office/officeart/2005/8/layout/arrow2"/>
    <dgm:cxn modelId="{9325725E-E18E-4C8E-ABA8-3FBFC2222AA6}" srcId="{3C721C7F-D65C-4B03-895D-4A0487199189}" destId="{92ED6A14-932F-4C25-AC0B-50204D5EE895}" srcOrd="5" destOrd="0" parTransId="{5896EC03-7BA3-42C8-942F-3C3464F60AAE}" sibTransId="{C976BD82-9C21-4990-BCCC-7B4A372C96A1}"/>
    <dgm:cxn modelId="{A8F85B95-6DD8-432E-B8AA-C8F2A41B58FF}" type="presParOf" srcId="{49D29345-2424-4F30-B63D-73F7CD38D85E}" destId="{83585F29-B6DD-4F3B-91F5-B069F4E71BE6}" srcOrd="0" destOrd="0" presId="urn:microsoft.com/office/officeart/2005/8/layout/arrow2"/>
    <dgm:cxn modelId="{DB9DBE84-6236-4142-9321-821A7218B58D}" type="presParOf" srcId="{49D29345-2424-4F30-B63D-73F7CD38D85E}" destId="{62FE78B7-0A04-4B70-9681-988CD973BCF9}" srcOrd="1" destOrd="0" presId="urn:microsoft.com/office/officeart/2005/8/layout/arrow2"/>
    <dgm:cxn modelId="{2514D0CA-473C-49CB-BE45-CDDF1BC1174B}" type="presParOf" srcId="{62FE78B7-0A04-4B70-9681-988CD973BCF9}" destId="{D838D34D-8E24-47AA-B572-0DDAC3D5E17E}" srcOrd="0" destOrd="0" presId="urn:microsoft.com/office/officeart/2005/8/layout/arrow2"/>
    <dgm:cxn modelId="{4BF5ABE8-B930-49A1-8E5C-9CF14AFB5D57}" type="presParOf" srcId="{62FE78B7-0A04-4B70-9681-988CD973BCF9}" destId="{9B67C947-7707-4A31-AE4B-25C582A6D500}" srcOrd="1" destOrd="0" presId="urn:microsoft.com/office/officeart/2005/8/layout/arrow2"/>
    <dgm:cxn modelId="{DD9CA0E2-A0D6-4280-AF85-1DB2B1C7EC10}" type="presParOf" srcId="{62FE78B7-0A04-4B70-9681-988CD973BCF9}" destId="{B3DF7BE4-F509-4CEB-A2ED-DDE46622E2E0}" srcOrd="2" destOrd="0" presId="urn:microsoft.com/office/officeart/2005/8/layout/arrow2"/>
    <dgm:cxn modelId="{7ECC2500-B8DD-4446-95E9-1110B6A69594}" type="presParOf" srcId="{62FE78B7-0A04-4B70-9681-988CD973BCF9}" destId="{C0B712E0-7831-497E-A1BE-510AEC45B8F3}" srcOrd="3" destOrd="0" presId="urn:microsoft.com/office/officeart/2005/8/layout/arrow2"/>
    <dgm:cxn modelId="{214B3679-E99B-4342-8C48-DF8C494D15A3}" type="presParOf" srcId="{62FE78B7-0A04-4B70-9681-988CD973BCF9}" destId="{202C8FA0-4754-4C96-8EC1-7024F991F878}" srcOrd="4" destOrd="0" presId="urn:microsoft.com/office/officeart/2005/8/layout/arrow2"/>
    <dgm:cxn modelId="{7926E7B0-0093-4867-96B4-3BC98EC31086}" type="presParOf" srcId="{62FE78B7-0A04-4B70-9681-988CD973BCF9}" destId="{1B68F3A0-C593-492A-9050-BBF305F6D7A5}" srcOrd="5" destOrd="0" presId="urn:microsoft.com/office/officeart/2005/8/layout/arrow2"/>
    <dgm:cxn modelId="{5CD44DF0-6369-44E3-B74F-D620940D687C}" type="presParOf" srcId="{62FE78B7-0A04-4B70-9681-988CD973BCF9}" destId="{7E86A7D9-830E-4338-8E08-19A9EF22E42C}" srcOrd="6" destOrd="0" presId="urn:microsoft.com/office/officeart/2005/8/layout/arrow2"/>
    <dgm:cxn modelId="{ABADBF9E-DA2B-4353-BB4B-220593A975E4}" type="presParOf" srcId="{62FE78B7-0A04-4B70-9681-988CD973BCF9}" destId="{F9F167E3-5F80-4502-B942-64DF2C1D5299}" srcOrd="7" destOrd="0" presId="urn:microsoft.com/office/officeart/2005/8/layout/arrow2"/>
    <dgm:cxn modelId="{53527E6D-ADAC-4C34-9F62-6127253D74CD}" type="presParOf" srcId="{62FE78B7-0A04-4B70-9681-988CD973BCF9}" destId="{21DE0532-B66F-4936-A018-677257C8A27F}" srcOrd="8" destOrd="0" presId="urn:microsoft.com/office/officeart/2005/8/layout/arrow2"/>
    <dgm:cxn modelId="{643280DA-64B5-40D8-A7A6-0C6EA042AB5F}" type="presParOf" srcId="{62FE78B7-0A04-4B70-9681-988CD973BCF9}" destId="{453F0954-B6DC-41C5-848D-9090A02C040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721C7F-D65C-4B03-895D-4A0487199189}" type="doc">
      <dgm:prSet loTypeId="urn:microsoft.com/office/officeart/2005/8/layout/arrow2" loCatId="process" qsTypeId="urn:microsoft.com/office/officeart/2005/8/quickstyle/simple1" qsCatId="simple" csTypeId="urn:microsoft.com/office/officeart/2005/8/colors/accent2_5" csCatId="accent2" phldr="1"/>
      <dgm:spPr/>
    </dgm:pt>
    <dgm:pt modelId="{45CCD401-D300-4EE1-BB7F-023A9278C19A}">
      <dgm:prSet phldrT="[Text]"/>
      <dgm:spPr/>
      <dgm:t>
        <a:bodyPr/>
        <a:lstStyle/>
        <a:p>
          <a:r>
            <a:rPr lang="en-AU" dirty="0" smtClean="0"/>
            <a:t>Next surgical step may be valve replacement. </a:t>
          </a:r>
          <a:endParaRPr lang="en-AU" dirty="0"/>
        </a:p>
      </dgm:t>
    </dgm:pt>
    <dgm:pt modelId="{E9DCF3E3-1E4B-44D4-802D-F24AB46DE723}" type="parTrans" cxnId="{8D629815-4931-4EAB-A852-9D9FC4AB8D04}">
      <dgm:prSet/>
      <dgm:spPr/>
      <dgm:t>
        <a:bodyPr/>
        <a:lstStyle/>
        <a:p>
          <a:endParaRPr lang="en-AU"/>
        </a:p>
      </dgm:t>
    </dgm:pt>
    <dgm:pt modelId="{A8B2C039-B83C-4E9E-B549-F6872F28FF8A}" type="sibTrans" cxnId="{8D629815-4931-4EAB-A852-9D9FC4AB8D04}">
      <dgm:prSet/>
      <dgm:spPr/>
      <dgm:t>
        <a:bodyPr/>
        <a:lstStyle/>
        <a:p>
          <a:endParaRPr lang="en-AU"/>
        </a:p>
      </dgm:t>
    </dgm:pt>
    <dgm:pt modelId="{22D261BB-4927-4CD1-847B-F18651C3F717}">
      <dgm:prSet phldrT="[Text]"/>
      <dgm:spPr/>
      <dgm:t>
        <a:bodyPr/>
        <a:lstStyle/>
        <a:p>
          <a:r>
            <a:rPr lang="en-AU" dirty="0" smtClean="0"/>
            <a:t>If a metal valve is used, or the heart develops fibrillation, then the person needs warfarin treatment</a:t>
          </a:r>
          <a:endParaRPr lang="en-AU" dirty="0"/>
        </a:p>
      </dgm:t>
    </dgm:pt>
    <dgm:pt modelId="{0399BABE-23DA-4A43-829E-550ECAD686A2}" type="parTrans" cxnId="{62F073DF-BC05-470E-83B5-D25B061BCB93}">
      <dgm:prSet/>
      <dgm:spPr/>
      <dgm:t>
        <a:bodyPr/>
        <a:lstStyle/>
        <a:p>
          <a:endParaRPr lang="en-AU"/>
        </a:p>
      </dgm:t>
    </dgm:pt>
    <dgm:pt modelId="{06F451CB-3F53-490C-B674-B8347B167E01}" type="sibTrans" cxnId="{62F073DF-BC05-470E-83B5-D25B061BCB93}">
      <dgm:prSet/>
      <dgm:spPr/>
      <dgm:t>
        <a:bodyPr/>
        <a:lstStyle/>
        <a:p>
          <a:endParaRPr lang="en-AU"/>
        </a:p>
      </dgm:t>
    </dgm:pt>
    <dgm:pt modelId="{92ED6A14-932F-4C25-AC0B-50204D5EE895}">
      <dgm:prSet/>
      <dgm:spPr/>
      <dgm:t>
        <a:bodyPr/>
        <a:lstStyle/>
        <a:p>
          <a:endParaRPr lang="en-AU"/>
        </a:p>
      </dgm:t>
    </dgm:pt>
    <dgm:pt modelId="{5896EC03-7BA3-42C8-942F-3C3464F60AAE}" type="parTrans" cxnId="{9325725E-E18E-4C8E-ABA8-3FBFC2222AA6}">
      <dgm:prSet/>
      <dgm:spPr/>
      <dgm:t>
        <a:bodyPr/>
        <a:lstStyle/>
        <a:p>
          <a:endParaRPr lang="en-AU"/>
        </a:p>
      </dgm:t>
    </dgm:pt>
    <dgm:pt modelId="{C976BD82-9C21-4990-BCCC-7B4A372C96A1}" type="sibTrans" cxnId="{9325725E-E18E-4C8E-ABA8-3FBFC2222AA6}">
      <dgm:prSet/>
      <dgm:spPr/>
      <dgm:t>
        <a:bodyPr/>
        <a:lstStyle/>
        <a:p>
          <a:endParaRPr lang="en-AU"/>
        </a:p>
      </dgm:t>
    </dgm:pt>
    <dgm:pt modelId="{32023D89-1338-4D6E-9876-9206394451D5}">
      <dgm:prSet/>
      <dgm:spPr/>
      <dgm:t>
        <a:bodyPr/>
        <a:lstStyle/>
        <a:p>
          <a:r>
            <a:rPr lang="en-AU" dirty="0" smtClean="0"/>
            <a:t>Too much warfarin can cause haemorrhage. Not enough can cause stroke. Either of these can be fatal.</a:t>
          </a:r>
          <a:endParaRPr lang="en-AU" dirty="0"/>
        </a:p>
      </dgm:t>
    </dgm:pt>
    <dgm:pt modelId="{BC84AE8C-6C10-4492-8817-8CDDDA6E4C13}" type="parTrans" cxnId="{78B9685F-CCFF-4FB6-A965-A0CF03C1FBB4}">
      <dgm:prSet/>
      <dgm:spPr/>
      <dgm:t>
        <a:bodyPr/>
        <a:lstStyle/>
        <a:p>
          <a:endParaRPr lang="en-AU"/>
        </a:p>
      </dgm:t>
    </dgm:pt>
    <dgm:pt modelId="{6EEE6374-6C3E-4993-9726-F11BE43EC547}" type="sibTrans" cxnId="{78B9685F-CCFF-4FB6-A965-A0CF03C1FBB4}">
      <dgm:prSet/>
      <dgm:spPr/>
      <dgm:t>
        <a:bodyPr/>
        <a:lstStyle/>
        <a:p>
          <a:endParaRPr lang="en-AU"/>
        </a:p>
      </dgm:t>
    </dgm:pt>
    <dgm:pt modelId="{6E26EF57-2E37-4595-B38F-E66F7D2C56C1}">
      <dgm:prSet/>
      <dgm:spPr/>
      <dgm:t>
        <a:bodyPr/>
        <a:lstStyle/>
        <a:p>
          <a:r>
            <a:rPr lang="en-AU" dirty="0" smtClean="0"/>
            <a:t>Valves which are scarred or operated on a prone to infection (endocarditis). This can also be fatal. </a:t>
          </a:r>
          <a:endParaRPr lang="en-AU" dirty="0"/>
        </a:p>
      </dgm:t>
    </dgm:pt>
    <dgm:pt modelId="{8993958E-5E05-4C6E-AC81-FFD7072D21E0}" type="parTrans" cxnId="{CC92D312-6D00-4AFE-AB1F-F60A469109BD}">
      <dgm:prSet/>
      <dgm:spPr/>
      <dgm:t>
        <a:bodyPr/>
        <a:lstStyle/>
        <a:p>
          <a:endParaRPr lang="en-AU"/>
        </a:p>
      </dgm:t>
    </dgm:pt>
    <dgm:pt modelId="{2FADD22C-40DF-4AFC-8B04-F8643AED9A10}" type="sibTrans" cxnId="{CC92D312-6D00-4AFE-AB1F-F60A469109BD}">
      <dgm:prSet/>
      <dgm:spPr/>
      <dgm:t>
        <a:bodyPr/>
        <a:lstStyle/>
        <a:p>
          <a:endParaRPr lang="en-AU"/>
        </a:p>
      </dgm:t>
    </dgm:pt>
    <dgm:pt modelId="{A1D55BA9-9222-4196-9EAC-05FD134A4D4D}">
      <dgm:prSet phldrT="[Text]"/>
      <dgm:spPr/>
      <dgm:t>
        <a:bodyPr/>
        <a:lstStyle/>
        <a:p>
          <a:r>
            <a:rPr lang="en-AU" dirty="0" smtClean="0"/>
            <a:t>First surgical step may be valve repair</a:t>
          </a:r>
          <a:endParaRPr lang="en-AU" dirty="0"/>
        </a:p>
      </dgm:t>
    </dgm:pt>
    <dgm:pt modelId="{29CC9864-0CD5-430C-995F-A743E6AB0F18}" type="sibTrans" cxnId="{6690CD5D-26B9-49DE-BACB-CCA8794AF388}">
      <dgm:prSet/>
      <dgm:spPr/>
      <dgm:t>
        <a:bodyPr/>
        <a:lstStyle/>
        <a:p>
          <a:endParaRPr lang="en-AU"/>
        </a:p>
      </dgm:t>
    </dgm:pt>
    <dgm:pt modelId="{BC2F260C-D041-4CDA-9584-29DA4B5372FE}" type="parTrans" cxnId="{6690CD5D-26B9-49DE-BACB-CCA8794AF388}">
      <dgm:prSet/>
      <dgm:spPr/>
      <dgm:t>
        <a:bodyPr/>
        <a:lstStyle/>
        <a:p>
          <a:endParaRPr lang="en-AU"/>
        </a:p>
      </dgm:t>
    </dgm:pt>
    <dgm:pt modelId="{49D29345-2424-4F30-B63D-73F7CD38D85E}" type="pres">
      <dgm:prSet presAssocID="{3C721C7F-D65C-4B03-895D-4A0487199189}" presName="arrowDiagram" presStyleCnt="0">
        <dgm:presLayoutVars>
          <dgm:chMax val="5"/>
          <dgm:dir/>
          <dgm:resizeHandles val="exact"/>
        </dgm:presLayoutVars>
      </dgm:prSet>
      <dgm:spPr/>
    </dgm:pt>
    <dgm:pt modelId="{83585F29-B6DD-4F3B-91F5-B069F4E71BE6}" type="pres">
      <dgm:prSet presAssocID="{3C721C7F-D65C-4B03-895D-4A0487199189}" presName="arrow" presStyleLbl="bgShp" presStyleIdx="0" presStyleCnt="1" custLinFactNeighborX="216" custLinFactNeighborY="-62925"/>
      <dgm:spPr/>
    </dgm:pt>
    <dgm:pt modelId="{62FE78B7-0A04-4B70-9681-988CD973BCF9}" type="pres">
      <dgm:prSet presAssocID="{3C721C7F-D65C-4B03-895D-4A0487199189}" presName="arrowDiagram5" presStyleCnt="0"/>
      <dgm:spPr/>
    </dgm:pt>
    <dgm:pt modelId="{D838D34D-8E24-47AA-B572-0DDAC3D5E17E}" type="pres">
      <dgm:prSet presAssocID="{A1D55BA9-9222-4196-9EAC-05FD134A4D4D}" presName="bullet5a" presStyleLbl="node1" presStyleIdx="0" presStyleCnt="5"/>
      <dgm:spPr/>
    </dgm:pt>
    <dgm:pt modelId="{9B67C947-7707-4A31-AE4B-25C582A6D500}" type="pres">
      <dgm:prSet presAssocID="{A1D55BA9-9222-4196-9EAC-05FD134A4D4D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B3DF7BE4-F509-4CEB-A2ED-DDE46622E2E0}" type="pres">
      <dgm:prSet presAssocID="{45CCD401-D300-4EE1-BB7F-023A9278C19A}" presName="bullet5b" presStyleLbl="node1" presStyleIdx="1" presStyleCnt="5"/>
      <dgm:spPr/>
    </dgm:pt>
    <dgm:pt modelId="{C0B712E0-7831-497E-A1BE-510AEC45B8F3}" type="pres">
      <dgm:prSet presAssocID="{45CCD401-D300-4EE1-BB7F-023A9278C19A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02C8FA0-4754-4C96-8EC1-7024F991F878}" type="pres">
      <dgm:prSet presAssocID="{22D261BB-4927-4CD1-847B-F18651C3F717}" presName="bullet5c" presStyleLbl="node1" presStyleIdx="2" presStyleCnt="5"/>
      <dgm:spPr/>
    </dgm:pt>
    <dgm:pt modelId="{1B68F3A0-C593-492A-9050-BBF305F6D7A5}" type="pres">
      <dgm:prSet presAssocID="{22D261BB-4927-4CD1-847B-F18651C3F717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E86A7D9-830E-4338-8E08-19A9EF22E42C}" type="pres">
      <dgm:prSet presAssocID="{32023D89-1338-4D6E-9876-9206394451D5}" presName="bullet5d" presStyleLbl="node1" presStyleIdx="3" presStyleCnt="5"/>
      <dgm:spPr/>
    </dgm:pt>
    <dgm:pt modelId="{F9F167E3-5F80-4502-B942-64DF2C1D5299}" type="pres">
      <dgm:prSet presAssocID="{32023D89-1338-4D6E-9876-9206394451D5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1DE0532-B66F-4936-A018-677257C8A27F}" type="pres">
      <dgm:prSet presAssocID="{6E26EF57-2E37-4595-B38F-E66F7D2C56C1}" presName="bullet5e" presStyleLbl="node1" presStyleIdx="4" presStyleCnt="5"/>
      <dgm:spPr/>
    </dgm:pt>
    <dgm:pt modelId="{453F0954-B6DC-41C5-848D-9090A02C040C}" type="pres">
      <dgm:prSet presAssocID="{6E26EF57-2E37-4595-B38F-E66F7D2C56C1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6690CD5D-26B9-49DE-BACB-CCA8794AF388}" srcId="{3C721C7F-D65C-4B03-895D-4A0487199189}" destId="{A1D55BA9-9222-4196-9EAC-05FD134A4D4D}" srcOrd="0" destOrd="0" parTransId="{BC2F260C-D041-4CDA-9584-29DA4B5372FE}" sibTransId="{29CC9864-0CD5-430C-995F-A743E6AB0F18}"/>
    <dgm:cxn modelId="{CC92D312-6D00-4AFE-AB1F-F60A469109BD}" srcId="{3C721C7F-D65C-4B03-895D-4A0487199189}" destId="{6E26EF57-2E37-4595-B38F-E66F7D2C56C1}" srcOrd="4" destOrd="0" parTransId="{8993958E-5E05-4C6E-AC81-FFD7072D21E0}" sibTransId="{2FADD22C-40DF-4AFC-8B04-F8643AED9A10}"/>
    <dgm:cxn modelId="{78B9685F-CCFF-4FB6-A965-A0CF03C1FBB4}" srcId="{3C721C7F-D65C-4B03-895D-4A0487199189}" destId="{32023D89-1338-4D6E-9876-9206394451D5}" srcOrd="3" destOrd="0" parTransId="{BC84AE8C-6C10-4492-8817-8CDDDA6E4C13}" sibTransId="{6EEE6374-6C3E-4993-9726-F11BE43EC547}"/>
    <dgm:cxn modelId="{FCB0D8A5-E62D-4BD0-9DF6-AB1F48EA6B82}" type="presOf" srcId="{3C721C7F-D65C-4B03-895D-4A0487199189}" destId="{49D29345-2424-4F30-B63D-73F7CD38D85E}" srcOrd="0" destOrd="0" presId="urn:microsoft.com/office/officeart/2005/8/layout/arrow2"/>
    <dgm:cxn modelId="{8D629815-4931-4EAB-A852-9D9FC4AB8D04}" srcId="{3C721C7F-D65C-4B03-895D-4A0487199189}" destId="{45CCD401-D300-4EE1-BB7F-023A9278C19A}" srcOrd="1" destOrd="0" parTransId="{E9DCF3E3-1E4B-44D4-802D-F24AB46DE723}" sibTransId="{A8B2C039-B83C-4E9E-B549-F6872F28FF8A}"/>
    <dgm:cxn modelId="{56437827-43FC-4660-B4F6-79179EDE1DDD}" type="presOf" srcId="{22D261BB-4927-4CD1-847B-F18651C3F717}" destId="{1B68F3A0-C593-492A-9050-BBF305F6D7A5}" srcOrd="0" destOrd="0" presId="urn:microsoft.com/office/officeart/2005/8/layout/arrow2"/>
    <dgm:cxn modelId="{2767160C-D5FB-431E-B173-1DB806110DB9}" type="presOf" srcId="{32023D89-1338-4D6E-9876-9206394451D5}" destId="{F9F167E3-5F80-4502-B942-64DF2C1D5299}" srcOrd="0" destOrd="0" presId="urn:microsoft.com/office/officeart/2005/8/layout/arrow2"/>
    <dgm:cxn modelId="{101EDD58-3359-499D-9BF1-33CD079216CE}" type="presOf" srcId="{6E26EF57-2E37-4595-B38F-E66F7D2C56C1}" destId="{453F0954-B6DC-41C5-848D-9090A02C040C}" srcOrd="0" destOrd="0" presId="urn:microsoft.com/office/officeart/2005/8/layout/arrow2"/>
    <dgm:cxn modelId="{F0C2874C-2837-4F4E-B651-1D9F649033E9}" type="presOf" srcId="{45CCD401-D300-4EE1-BB7F-023A9278C19A}" destId="{C0B712E0-7831-497E-A1BE-510AEC45B8F3}" srcOrd="0" destOrd="0" presId="urn:microsoft.com/office/officeart/2005/8/layout/arrow2"/>
    <dgm:cxn modelId="{DBF087F0-68DC-4F8E-A340-F387A1360C4F}" type="presOf" srcId="{A1D55BA9-9222-4196-9EAC-05FD134A4D4D}" destId="{9B67C947-7707-4A31-AE4B-25C582A6D500}" srcOrd="0" destOrd="0" presId="urn:microsoft.com/office/officeart/2005/8/layout/arrow2"/>
    <dgm:cxn modelId="{62F073DF-BC05-470E-83B5-D25B061BCB93}" srcId="{3C721C7F-D65C-4B03-895D-4A0487199189}" destId="{22D261BB-4927-4CD1-847B-F18651C3F717}" srcOrd="2" destOrd="0" parTransId="{0399BABE-23DA-4A43-829E-550ECAD686A2}" sibTransId="{06F451CB-3F53-490C-B674-B8347B167E01}"/>
    <dgm:cxn modelId="{9325725E-E18E-4C8E-ABA8-3FBFC2222AA6}" srcId="{3C721C7F-D65C-4B03-895D-4A0487199189}" destId="{92ED6A14-932F-4C25-AC0B-50204D5EE895}" srcOrd="5" destOrd="0" parTransId="{5896EC03-7BA3-42C8-942F-3C3464F60AAE}" sibTransId="{C976BD82-9C21-4990-BCCC-7B4A372C96A1}"/>
    <dgm:cxn modelId="{009F28DA-A56F-456E-941A-C06F3B55EB5E}" type="presParOf" srcId="{49D29345-2424-4F30-B63D-73F7CD38D85E}" destId="{83585F29-B6DD-4F3B-91F5-B069F4E71BE6}" srcOrd="0" destOrd="0" presId="urn:microsoft.com/office/officeart/2005/8/layout/arrow2"/>
    <dgm:cxn modelId="{5ED23870-B67A-4039-8F9C-1EFEE82F6352}" type="presParOf" srcId="{49D29345-2424-4F30-B63D-73F7CD38D85E}" destId="{62FE78B7-0A04-4B70-9681-988CD973BCF9}" srcOrd="1" destOrd="0" presId="urn:microsoft.com/office/officeart/2005/8/layout/arrow2"/>
    <dgm:cxn modelId="{12B8704D-21A0-4617-AB66-F7CD79AF91CA}" type="presParOf" srcId="{62FE78B7-0A04-4B70-9681-988CD973BCF9}" destId="{D838D34D-8E24-47AA-B572-0DDAC3D5E17E}" srcOrd="0" destOrd="0" presId="urn:microsoft.com/office/officeart/2005/8/layout/arrow2"/>
    <dgm:cxn modelId="{8F851C19-62B7-4D2C-BD56-8CAF6DE52A07}" type="presParOf" srcId="{62FE78B7-0A04-4B70-9681-988CD973BCF9}" destId="{9B67C947-7707-4A31-AE4B-25C582A6D500}" srcOrd="1" destOrd="0" presId="urn:microsoft.com/office/officeart/2005/8/layout/arrow2"/>
    <dgm:cxn modelId="{3992255C-E330-4F69-8B92-AE0C390E890D}" type="presParOf" srcId="{62FE78B7-0A04-4B70-9681-988CD973BCF9}" destId="{B3DF7BE4-F509-4CEB-A2ED-DDE46622E2E0}" srcOrd="2" destOrd="0" presId="urn:microsoft.com/office/officeart/2005/8/layout/arrow2"/>
    <dgm:cxn modelId="{60A2BB42-CE35-4DCD-A4DD-085274F50C55}" type="presParOf" srcId="{62FE78B7-0A04-4B70-9681-988CD973BCF9}" destId="{C0B712E0-7831-497E-A1BE-510AEC45B8F3}" srcOrd="3" destOrd="0" presId="urn:microsoft.com/office/officeart/2005/8/layout/arrow2"/>
    <dgm:cxn modelId="{37774B5D-8642-4CA3-9DDB-C8090C1CA866}" type="presParOf" srcId="{62FE78B7-0A04-4B70-9681-988CD973BCF9}" destId="{202C8FA0-4754-4C96-8EC1-7024F991F878}" srcOrd="4" destOrd="0" presId="urn:microsoft.com/office/officeart/2005/8/layout/arrow2"/>
    <dgm:cxn modelId="{11D734F3-99D6-43C7-BCEF-E2AA97A83157}" type="presParOf" srcId="{62FE78B7-0A04-4B70-9681-988CD973BCF9}" destId="{1B68F3A0-C593-492A-9050-BBF305F6D7A5}" srcOrd="5" destOrd="0" presId="urn:microsoft.com/office/officeart/2005/8/layout/arrow2"/>
    <dgm:cxn modelId="{96B4C9F0-E457-465E-969A-7CC79C447EF7}" type="presParOf" srcId="{62FE78B7-0A04-4B70-9681-988CD973BCF9}" destId="{7E86A7D9-830E-4338-8E08-19A9EF22E42C}" srcOrd="6" destOrd="0" presId="urn:microsoft.com/office/officeart/2005/8/layout/arrow2"/>
    <dgm:cxn modelId="{AAB4AB7D-8F5C-4781-AA56-4787298AAAF1}" type="presParOf" srcId="{62FE78B7-0A04-4B70-9681-988CD973BCF9}" destId="{F9F167E3-5F80-4502-B942-64DF2C1D5299}" srcOrd="7" destOrd="0" presId="urn:microsoft.com/office/officeart/2005/8/layout/arrow2"/>
    <dgm:cxn modelId="{3A159812-2984-46A5-A47D-2AC2ABF4A68A}" type="presParOf" srcId="{62FE78B7-0A04-4B70-9681-988CD973BCF9}" destId="{21DE0532-B66F-4936-A018-677257C8A27F}" srcOrd="8" destOrd="0" presId="urn:microsoft.com/office/officeart/2005/8/layout/arrow2"/>
    <dgm:cxn modelId="{DC819E28-5F5D-42D0-8C01-2340837A8669}" type="presParOf" srcId="{62FE78B7-0A04-4B70-9681-988CD973BCF9}" destId="{453F0954-B6DC-41C5-848D-9090A02C040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A97801-53FB-41AF-96A9-332F877F323F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2A23A79-1F20-4371-AA7C-2DF1E77F62F4}">
      <dgm:prSet phldrT="[Text]" custT="1"/>
      <dgm:spPr/>
      <dgm:t>
        <a:bodyPr/>
        <a:lstStyle/>
        <a:p>
          <a:r>
            <a:rPr lang="en-AU" sz="1600" dirty="0" smtClean="0"/>
            <a:t>Valve repair</a:t>
          </a:r>
        </a:p>
        <a:p>
          <a:r>
            <a:rPr lang="en-AU" sz="1600" dirty="0" smtClean="0"/>
            <a:t>(for mitral regurgitation)</a:t>
          </a:r>
          <a:endParaRPr lang="en-AU" sz="1600" dirty="0"/>
        </a:p>
      </dgm:t>
    </dgm:pt>
    <dgm:pt modelId="{3FA0DE8D-49BE-4D98-9060-B153191F1792}" type="parTrans" cxnId="{CA950EB4-A9E0-472B-8D8B-0E1BD688B931}">
      <dgm:prSet/>
      <dgm:spPr/>
      <dgm:t>
        <a:bodyPr/>
        <a:lstStyle/>
        <a:p>
          <a:endParaRPr lang="en-AU"/>
        </a:p>
      </dgm:t>
    </dgm:pt>
    <dgm:pt modelId="{C29EE3EB-9F43-4F0A-AD65-595AF8414FB6}" type="sibTrans" cxnId="{CA950EB4-A9E0-472B-8D8B-0E1BD688B931}">
      <dgm:prSet/>
      <dgm:spPr/>
      <dgm:t>
        <a:bodyPr/>
        <a:lstStyle/>
        <a:p>
          <a:endParaRPr lang="en-AU"/>
        </a:p>
      </dgm:t>
    </dgm:pt>
    <dgm:pt modelId="{3F90808B-76F2-45EF-9438-CED96575054B}">
      <dgm:prSet phldrT="[Text]" custT="1"/>
      <dgm:spPr/>
      <dgm:t>
        <a:bodyPr/>
        <a:lstStyle/>
        <a:p>
          <a:r>
            <a:rPr lang="en-AU" sz="1600" dirty="0" smtClean="0"/>
            <a:t>If replacement can’t be avoided,  tissue valve preferred</a:t>
          </a:r>
          <a:endParaRPr lang="en-AU" sz="1600" dirty="0"/>
        </a:p>
      </dgm:t>
    </dgm:pt>
    <dgm:pt modelId="{21642FF6-A6AD-4A6A-B0C9-8C40170CBEA8}" type="parTrans" cxnId="{1A9917E3-3BE8-4091-92F4-3FA482359C11}">
      <dgm:prSet/>
      <dgm:spPr/>
      <dgm:t>
        <a:bodyPr/>
        <a:lstStyle/>
        <a:p>
          <a:endParaRPr lang="en-AU"/>
        </a:p>
      </dgm:t>
    </dgm:pt>
    <dgm:pt modelId="{8BD748AE-C5E5-42CA-8C26-909299808967}" type="sibTrans" cxnId="{1A9917E3-3BE8-4091-92F4-3FA482359C11}">
      <dgm:prSet/>
      <dgm:spPr/>
      <dgm:t>
        <a:bodyPr/>
        <a:lstStyle/>
        <a:p>
          <a:endParaRPr lang="en-AU"/>
        </a:p>
      </dgm:t>
    </dgm:pt>
    <dgm:pt modelId="{3B8E8850-BA14-4944-8A61-6996A6A5ECE6}">
      <dgm:prSet phldrT="[Text]" custT="1"/>
      <dgm:spPr/>
      <dgm:t>
        <a:bodyPr/>
        <a:lstStyle/>
        <a:p>
          <a:r>
            <a:rPr lang="en-AU" sz="1400" dirty="0" smtClean="0"/>
            <a:t>If metal valve + warfarin are essential, ensure education including contraception</a:t>
          </a:r>
          <a:endParaRPr lang="en-AU" sz="1400" dirty="0"/>
        </a:p>
      </dgm:t>
    </dgm:pt>
    <dgm:pt modelId="{B2DD4BAD-A60B-49F4-9B9D-315691843DD1}" type="parTrans" cxnId="{28C65356-988A-490D-974C-FA1BCB52BA00}">
      <dgm:prSet/>
      <dgm:spPr/>
      <dgm:t>
        <a:bodyPr/>
        <a:lstStyle/>
        <a:p>
          <a:endParaRPr lang="en-AU"/>
        </a:p>
      </dgm:t>
    </dgm:pt>
    <dgm:pt modelId="{9525C3C1-4CDB-4958-9064-7BCF4273BC12}" type="sibTrans" cxnId="{28C65356-988A-490D-974C-FA1BCB52BA00}">
      <dgm:prSet/>
      <dgm:spPr/>
      <dgm:t>
        <a:bodyPr/>
        <a:lstStyle/>
        <a:p>
          <a:endParaRPr lang="en-AU"/>
        </a:p>
      </dgm:t>
    </dgm:pt>
    <dgm:pt modelId="{89264428-241A-4229-B976-23BC653D5811}">
      <dgm:prSet custT="1"/>
      <dgm:spPr/>
      <dgm:t>
        <a:bodyPr/>
        <a:lstStyle/>
        <a:p>
          <a:r>
            <a:rPr lang="en-AU" sz="1600" dirty="0" smtClean="0"/>
            <a:t>Percutaneous balloon </a:t>
          </a:r>
          <a:r>
            <a:rPr lang="en-AU" sz="1600" dirty="0" err="1" smtClean="0"/>
            <a:t>valvuloplasty</a:t>
          </a:r>
          <a:r>
            <a:rPr lang="en-AU" sz="1600" dirty="0" smtClean="0"/>
            <a:t> </a:t>
          </a:r>
        </a:p>
        <a:p>
          <a:r>
            <a:rPr lang="en-AU" sz="1600" dirty="0" smtClean="0"/>
            <a:t>(for mitral stenosis)</a:t>
          </a:r>
          <a:endParaRPr lang="en-AU" sz="1600" dirty="0"/>
        </a:p>
      </dgm:t>
    </dgm:pt>
    <dgm:pt modelId="{6E5A37BF-5496-4BDC-851E-070C9B60A137}" type="parTrans" cxnId="{CEC06AA8-FB46-4604-B7B8-5071C369B850}">
      <dgm:prSet/>
      <dgm:spPr/>
      <dgm:t>
        <a:bodyPr/>
        <a:lstStyle/>
        <a:p>
          <a:endParaRPr lang="en-AU"/>
        </a:p>
      </dgm:t>
    </dgm:pt>
    <dgm:pt modelId="{ABFA031A-38DD-40C0-A1CC-BF094CB12C95}" type="sibTrans" cxnId="{CEC06AA8-FB46-4604-B7B8-5071C369B850}">
      <dgm:prSet/>
      <dgm:spPr/>
      <dgm:t>
        <a:bodyPr/>
        <a:lstStyle/>
        <a:p>
          <a:endParaRPr lang="en-AU"/>
        </a:p>
      </dgm:t>
    </dgm:pt>
    <dgm:pt modelId="{420D626C-1F3A-44C1-8341-94844B1F68A3}" type="pres">
      <dgm:prSet presAssocID="{A7A97801-53FB-41AF-96A9-332F877F323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AU"/>
        </a:p>
      </dgm:t>
    </dgm:pt>
    <dgm:pt modelId="{BA89D86B-F394-441A-BF4B-634A2F0B3964}" type="pres">
      <dgm:prSet presAssocID="{89264428-241A-4229-B976-23BC653D5811}" presName="composite" presStyleCnt="0"/>
      <dgm:spPr/>
    </dgm:pt>
    <dgm:pt modelId="{FFE1BDF2-9A1B-4E2B-9BBD-BCFACB681F26}" type="pres">
      <dgm:prSet presAssocID="{89264428-241A-4229-B976-23BC653D5811}" presName="bentUpArrow1" presStyleLbl="alignImgPlace1" presStyleIdx="0" presStyleCnt="3" custLinFactNeighborX="29741" custLinFactNeighborY="48231"/>
      <dgm:spPr/>
    </dgm:pt>
    <dgm:pt modelId="{53278C95-B6DF-4901-BDA3-18431D0FACF6}" type="pres">
      <dgm:prSet presAssocID="{89264428-241A-4229-B976-23BC653D5811}" presName="ParentText" presStyleLbl="node1" presStyleIdx="0" presStyleCnt="4" custLinFactNeighborX="19882" custLinFactNeighborY="409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633CB84-36F7-41BA-B4CD-096DFB3426B3}" type="pres">
      <dgm:prSet presAssocID="{89264428-241A-4229-B976-23BC653D5811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4CE7E84-D6AF-42F7-95F0-49211FEBCB95}" type="pres">
      <dgm:prSet presAssocID="{ABFA031A-38DD-40C0-A1CC-BF094CB12C95}" presName="sibTrans" presStyleCnt="0"/>
      <dgm:spPr/>
    </dgm:pt>
    <dgm:pt modelId="{51CF5422-2EFC-46B2-875F-B871EA9A43A7}" type="pres">
      <dgm:prSet presAssocID="{02A23A79-1F20-4371-AA7C-2DF1E77F62F4}" presName="composite" presStyleCnt="0"/>
      <dgm:spPr/>
    </dgm:pt>
    <dgm:pt modelId="{8C637979-BBAB-4EDE-9940-92421B3899B6}" type="pres">
      <dgm:prSet presAssocID="{02A23A79-1F20-4371-AA7C-2DF1E77F62F4}" presName="bentUpArrow1" presStyleLbl="alignImgPlace1" presStyleIdx="1" presStyleCnt="3" custAng="10800000" custFlipVert="1" custScaleX="93834" custScaleY="100493" custLinFactX="57717" custLinFactNeighborX="100000" custLinFactNeighborY="-84845"/>
      <dgm:spPr/>
    </dgm:pt>
    <dgm:pt modelId="{21ED1226-6BD2-4F04-A445-1E04B139D47C}" type="pres">
      <dgm:prSet presAssocID="{02A23A79-1F20-4371-AA7C-2DF1E77F62F4}" presName="ParentText" presStyleLbl="node1" presStyleIdx="1" presStyleCnt="4" custLinFactX="7162" custLinFactNeighborX="100000" custLinFactNeighborY="-720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FC25A31-A881-45D9-94CD-94EE850236E1}" type="pres">
      <dgm:prSet presAssocID="{02A23A79-1F20-4371-AA7C-2DF1E77F62F4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754F7D2-0E9B-4B73-9681-3C84EC16913F}" type="pres">
      <dgm:prSet presAssocID="{C29EE3EB-9F43-4F0A-AD65-595AF8414FB6}" presName="sibTrans" presStyleCnt="0"/>
      <dgm:spPr/>
    </dgm:pt>
    <dgm:pt modelId="{A9F32DF1-597F-4F28-891E-165280EBEF7B}" type="pres">
      <dgm:prSet presAssocID="{3F90808B-76F2-45EF-9438-CED96575054B}" presName="composite" presStyleCnt="0"/>
      <dgm:spPr/>
    </dgm:pt>
    <dgm:pt modelId="{F64AEA04-7A7E-418B-982A-3335C7C579CD}" type="pres">
      <dgm:prSet presAssocID="{3F90808B-76F2-45EF-9438-CED96575054B}" presName="bentUpArrow1" presStyleLbl="alignImgPlace1" presStyleIdx="2" presStyleCnt="3" custLinFactNeighborX="-98480" custLinFactNeighborY="-18810"/>
      <dgm:spPr/>
    </dgm:pt>
    <dgm:pt modelId="{930EA649-EEAD-44F6-8550-145C6A930EC9}" type="pres">
      <dgm:prSet presAssocID="{3F90808B-76F2-45EF-9438-CED96575054B}" presName="ParentText" presStyleLbl="node1" presStyleIdx="2" presStyleCnt="4" custLinFactNeighborX="-66601" custLinFactNeighborY="-159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B1A1525-CB22-47C1-9611-40790CE25236}" type="pres">
      <dgm:prSet presAssocID="{3F90808B-76F2-45EF-9438-CED96575054B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C430B58D-6456-4373-8330-92DD22FF163E}" type="pres">
      <dgm:prSet presAssocID="{8BD748AE-C5E5-42CA-8C26-909299808967}" presName="sibTrans" presStyleCnt="0"/>
      <dgm:spPr/>
    </dgm:pt>
    <dgm:pt modelId="{14AEEBF2-48CE-4355-8A9A-A81333445FA9}" type="pres">
      <dgm:prSet presAssocID="{3B8E8850-BA14-4944-8A61-6996A6A5ECE6}" presName="composite" presStyleCnt="0"/>
      <dgm:spPr/>
    </dgm:pt>
    <dgm:pt modelId="{FAD37FFE-DB8D-4C27-8FB7-D7FD7A65976B}" type="pres">
      <dgm:prSet presAssocID="{3B8E8850-BA14-4944-8A61-6996A6A5ECE6}" presName="ParentText" presStyleLbl="node1" presStyleIdx="3" presStyleCnt="4" custLinFactNeighborX="-66601" custLinFactNeighborY="-1596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28C65356-988A-490D-974C-FA1BCB52BA00}" srcId="{A7A97801-53FB-41AF-96A9-332F877F323F}" destId="{3B8E8850-BA14-4944-8A61-6996A6A5ECE6}" srcOrd="3" destOrd="0" parTransId="{B2DD4BAD-A60B-49F4-9B9D-315691843DD1}" sibTransId="{9525C3C1-4CDB-4958-9064-7BCF4273BC12}"/>
    <dgm:cxn modelId="{CEC06AA8-FB46-4604-B7B8-5071C369B850}" srcId="{A7A97801-53FB-41AF-96A9-332F877F323F}" destId="{89264428-241A-4229-B976-23BC653D5811}" srcOrd="0" destOrd="0" parTransId="{6E5A37BF-5496-4BDC-851E-070C9B60A137}" sibTransId="{ABFA031A-38DD-40C0-A1CC-BF094CB12C95}"/>
    <dgm:cxn modelId="{0D14B46B-A5EB-4E2D-8E03-9D89AED8C706}" type="presOf" srcId="{89264428-241A-4229-B976-23BC653D5811}" destId="{53278C95-B6DF-4901-BDA3-18431D0FACF6}" srcOrd="0" destOrd="0" presId="urn:microsoft.com/office/officeart/2005/8/layout/StepDownProcess"/>
    <dgm:cxn modelId="{10501F42-7D3F-48D1-8AF1-F4C0D4F3444F}" type="presOf" srcId="{A7A97801-53FB-41AF-96A9-332F877F323F}" destId="{420D626C-1F3A-44C1-8341-94844B1F68A3}" srcOrd="0" destOrd="0" presId="urn:microsoft.com/office/officeart/2005/8/layout/StepDownProcess"/>
    <dgm:cxn modelId="{B9BD9590-E5E6-4499-9E2D-7C51EB1774F6}" type="presOf" srcId="{3B8E8850-BA14-4944-8A61-6996A6A5ECE6}" destId="{FAD37FFE-DB8D-4C27-8FB7-D7FD7A65976B}" srcOrd="0" destOrd="0" presId="urn:microsoft.com/office/officeart/2005/8/layout/StepDownProcess"/>
    <dgm:cxn modelId="{1A9917E3-3BE8-4091-92F4-3FA482359C11}" srcId="{A7A97801-53FB-41AF-96A9-332F877F323F}" destId="{3F90808B-76F2-45EF-9438-CED96575054B}" srcOrd="2" destOrd="0" parTransId="{21642FF6-A6AD-4A6A-B0C9-8C40170CBEA8}" sibTransId="{8BD748AE-C5E5-42CA-8C26-909299808967}"/>
    <dgm:cxn modelId="{C6C9BD74-7EE4-4132-B031-E05887181664}" type="presOf" srcId="{02A23A79-1F20-4371-AA7C-2DF1E77F62F4}" destId="{21ED1226-6BD2-4F04-A445-1E04B139D47C}" srcOrd="0" destOrd="0" presId="urn:microsoft.com/office/officeart/2005/8/layout/StepDownProcess"/>
    <dgm:cxn modelId="{CA950EB4-A9E0-472B-8D8B-0E1BD688B931}" srcId="{A7A97801-53FB-41AF-96A9-332F877F323F}" destId="{02A23A79-1F20-4371-AA7C-2DF1E77F62F4}" srcOrd="1" destOrd="0" parTransId="{3FA0DE8D-49BE-4D98-9060-B153191F1792}" sibTransId="{C29EE3EB-9F43-4F0A-AD65-595AF8414FB6}"/>
    <dgm:cxn modelId="{96EB3568-929B-410D-AC4F-A1AFE10C19CD}" type="presOf" srcId="{3F90808B-76F2-45EF-9438-CED96575054B}" destId="{930EA649-EEAD-44F6-8550-145C6A930EC9}" srcOrd="0" destOrd="0" presId="urn:microsoft.com/office/officeart/2005/8/layout/StepDownProcess"/>
    <dgm:cxn modelId="{125EC09C-2D2D-4F59-8CE8-4D908C140AE4}" type="presParOf" srcId="{420D626C-1F3A-44C1-8341-94844B1F68A3}" destId="{BA89D86B-F394-441A-BF4B-634A2F0B3964}" srcOrd="0" destOrd="0" presId="urn:microsoft.com/office/officeart/2005/8/layout/StepDownProcess"/>
    <dgm:cxn modelId="{3E8BFC47-90DB-4C3B-81A3-B35BF26971D9}" type="presParOf" srcId="{BA89D86B-F394-441A-BF4B-634A2F0B3964}" destId="{FFE1BDF2-9A1B-4E2B-9BBD-BCFACB681F26}" srcOrd="0" destOrd="0" presId="urn:microsoft.com/office/officeart/2005/8/layout/StepDownProcess"/>
    <dgm:cxn modelId="{B7E05A04-4698-432C-8B9C-A8E479DEF050}" type="presParOf" srcId="{BA89D86B-F394-441A-BF4B-634A2F0B3964}" destId="{53278C95-B6DF-4901-BDA3-18431D0FACF6}" srcOrd="1" destOrd="0" presId="urn:microsoft.com/office/officeart/2005/8/layout/StepDownProcess"/>
    <dgm:cxn modelId="{42992677-9A04-4F7D-A340-565829E16C27}" type="presParOf" srcId="{BA89D86B-F394-441A-BF4B-634A2F0B3964}" destId="{6633CB84-36F7-41BA-B4CD-096DFB3426B3}" srcOrd="2" destOrd="0" presId="urn:microsoft.com/office/officeart/2005/8/layout/StepDownProcess"/>
    <dgm:cxn modelId="{FEF5B281-FFF4-46F6-8749-A7E725EFE22D}" type="presParOf" srcId="{420D626C-1F3A-44C1-8341-94844B1F68A3}" destId="{E4CE7E84-D6AF-42F7-95F0-49211FEBCB95}" srcOrd="1" destOrd="0" presId="urn:microsoft.com/office/officeart/2005/8/layout/StepDownProcess"/>
    <dgm:cxn modelId="{5C252A1A-EAEC-4FB1-ACDF-4A312D83CC79}" type="presParOf" srcId="{420D626C-1F3A-44C1-8341-94844B1F68A3}" destId="{51CF5422-2EFC-46B2-875F-B871EA9A43A7}" srcOrd="2" destOrd="0" presId="urn:microsoft.com/office/officeart/2005/8/layout/StepDownProcess"/>
    <dgm:cxn modelId="{6BF4CC5F-6CE2-46BF-97E5-094051EB9190}" type="presParOf" srcId="{51CF5422-2EFC-46B2-875F-B871EA9A43A7}" destId="{8C637979-BBAB-4EDE-9940-92421B3899B6}" srcOrd="0" destOrd="0" presId="urn:microsoft.com/office/officeart/2005/8/layout/StepDownProcess"/>
    <dgm:cxn modelId="{FE78823D-7C51-4FCC-AF02-1A3456A3497B}" type="presParOf" srcId="{51CF5422-2EFC-46B2-875F-B871EA9A43A7}" destId="{21ED1226-6BD2-4F04-A445-1E04B139D47C}" srcOrd="1" destOrd="0" presId="urn:microsoft.com/office/officeart/2005/8/layout/StepDownProcess"/>
    <dgm:cxn modelId="{456476AE-E292-468E-A66E-3C710A20163E}" type="presParOf" srcId="{51CF5422-2EFC-46B2-875F-B871EA9A43A7}" destId="{EFC25A31-A881-45D9-94CD-94EE850236E1}" srcOrd="2" destOrd="0" presId="urn:microsoft.com/office/officeart/2005/8/layout/StepDownProcess"/>
    <dgm:cxn modelId="{BF7A58F6-5025-44C3-8D2F-5EB8B6DF10F5}" type="presParOf" srcId="{420D626C-1F3A-44C1-8341-94844B1F68A3}" destId="{4754F7D2-0E9B-4B73-9681-3C84EC16913F}" srcOrd="3" destOrd="0" presId="urn:microsoft.com/office/officeart/2005/8/layout/StepDownProcess"/>
    <dgm:cxn modelId="{818F8B00-077E-4076-AB0E-B52F44A1305A}" type="presParOf" srcId="{420D626C-1F3A-44C1-8341-94844B1F68A3}" destId="{A9F32DF1-597F-4F28-891E-165280EBEF7B}" srcOrd="4" destOrd="0" presId="urn:microsoft.com/office/officeart/2005/8/layout/StepDownProcess"/>
    <dgm:cxn modelId="{A059BFE4-85C0-426A-B7E9-53EE909FFA9A}" type="presParOf" srcId="{A9F32DF1-597F-4F28-891E-165280EBEF7B}" destId="{F64AEA04-7A7E-418B-982A-3335C7C579CD}" srcOrd="0" destOrd="0" presId="urn:microsoft.com/office/officeart/2005/8/layout/StepDownProcess"/>
    <dgm:cxn modelId="{A1EA6BA3-4355-4D9B-A2E9-CABDE7F9875E}" type="presParOf" srcId="{A9F32DF1-597F-4F28-891E-165280EBEF7B}" destId="{930EA649-EEAD-44F6-8550-145C6A930EC9}" srcOrd="1" destOrd="0" presId="urn:microsoft.com/office/officeart/2005/8/layout/StepDownProcess"/>
    <dgm:cxn modelId="{718171AE-F864-40F9-A2A6-1BF70502D8C2}" type="presParOf" srcId="{A9F32DF1-597F-4F28-891E-165280EBEF7B}" destId="{2B1A1525-CB22-47C1-9611-40790CE25236}" srcOrd="2" destOrd="0" presId="urn:microsoft.com/office/officeart/2005/8/layout/StepDownProcess"/>
    <dgm:cxn modelId="{7FD2F463-AC6F-4C7F-93D8-DD29F083800B}" type="presParOf" srcId="{420D626C-1F3A-44C1-8341-94844B1F68A3}" destId="{C430B58D-6456-4373-8330-92DD22FF163E}" srcOrd="5" destOrd="0" presId="urn:microsoft.com/office/officeart/2005/8/layout/StepDownProcess"/>
    <dgm:cxn modelId="{077DA7A0-E4EB-4DF0-A942-EF28BE27D906}" type="presParOf" srcId="{420D626C-1F3A-44C1-8341-94844B1F68A3}" destId="{14AEEBF2-48CE-4355-8A9A-A81333445FA9}" srcOrd="6" destOrd="0" presId="urn:microsoft.com/office/officeart/2005/8/layout/StepDownProcess"/>
    <dgm:cxn modelId="{47EEE465-FD00-4912-B968-C74670F3B53C}" type="presParOf" srcId="{14AEEBF2-48CE-4355-8A9A-A81333445FA9}" destId="{FAD37FFE-DB8D-4C27-8FB7-D7FD7A65976B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4B12E2-DB93-43DB-959A-BE082618AD7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0ADB716E-99B5-45C7-A60F-BE86C62BE462}">
      <dgm:prSet phldrT="[Text]"/>
      <dgm:spPr/>
      <dgm:t>
        <a:bodyPr/>
        <a:lstStyle/>
        <a:p>
          <a:r>
            <a:rPr lang="en-AU" dirty="0" smtClean="0"/>
            <a:t>Contraception e.g. OCP, </a:t>
          </a:r>
          <a:r>
            <a:rPr lang="en-AU" dirty="0" err="1" smtClean="0"/>
            <a:t>Implanon</a:t>
          </a:r>
          <a:endParaRPr lang="en-AU" dirty="0"/>
        </a:p>
      </dgm:t>
    </dgm:pt>
    <dgm:pt modelId="{F36B287E-7775-4191-A01A-0BB2F537D0B3}" type="parTrans" cxnId="{B5CB9F6E-3A1C-45C1-8D21-5E3ADECFE57D}">
      <dgm:prSet/>
      <dgm:spPr/>
      <dgm:t>
        <a:bodyPr/>
        <a:lstStyle/>
        <a:p>
          <a:endParaRPr lang="en-AU"/>
        </a:p>
      </dgm:t>
    </dgm:pt>
    <dgm:pt modelId="{C9F13BB2-62A3-4C13-9D91-10D0E7ED9E5A}" type="sibTrans" cxnId="{B5CB9F6E-3A1C-45C1-8D21-5E3ADECFE57D}">
      <dgm:prSet/>
      <dgm:spPr/>
      <dgm:t>
        <a:bodyPr/>
        <a:lstStyle/>
        <a:p>
          <a:endParaRPr lang="en-AU"/>
        </a:p>
      </dgm:t>
    </dgm:pt>
    <dgm:pt modelId="{D47FDA4D-3ABA-49F2-A827-A1092FDA20D1}">
      <dgm:prSet phldrT="[Text]"/>
      <dgm:spPr/>
      <dgm:t>
        <a:bodyPr/>
        <a:lstStyle/>
        <a:p>
          <a:r>
            <a:rPr lang="en-AU" dirty="0" smtClean="0"/>
            <a:t>Temporary valve repair if surgery indicated</a:t>
          </a:r>
        </a:p>
        <a:p>
          <a:r>
            <a:rPr lang="en-AU" dirty="0" smtClean="0"/>
            <a:t>Optimise medical management</a:t>
          </a:r>
          <a:endParaRPr lang="en-AU" dirty="0"/>
        </a:p>
      </dgm:t>
    </dgm:pt>
    <dgm:pt modelId="{BCC02407-20E6-48C1-AF4D-693991D81CBC}" type="parTrans" cxnId="{C8CB1CBB-E07A-412D-A5F4-C40364ACADA7}">
      <dgm:prSet/>
      <dgm:spPr/>
      <dgm:t>
        <a:bodyPr/>
        <a:lstStyle/>
        <a:p>
          <a:endParaRPr lang="en-AU"/>
        </a:p>
      </dgm:t>
    </dgm:pt>
    <dgm:pt modelId="{FA71BF92-3B9A-44D5-846A-3B75F962C5B4}" type="sibTrans" cxnId="{C8CB1CBB-E07A-412D-A5F4-C40364ACADA7}">
      <dgm:prSet/>
      <dgm:spPr/>
      <dgm:t>
        <a:bodyPr/>
        <a:lstStyle/>
        <a:p>
          <a:endParaRPr lang="en-AU"/>
        </a:p>
      </dgm:t>
    </dgm:pt>
    <dgm:pt modelId="{8ADA0035-E088-4937-9D8D-7DCB3ED64238}">
      <dgm:prSet phldrT="[Text]"/>
      <dgm:spPr/>
      <dgm:t>
        <a:bodyPr/>
        <a:lstStyle/>
        <a:p>
          <a:r>
            <a:rPr lang="en-AU" dirty="0" smtClean="0"/>
            <a:t>Once pregnant: refer to high-risk O&amp;G clinic. </a:t>
          </a:r>
        </a:p>
        <a:p>
          <a:r>
            <a:rPr lang="en-AU" dirty="0" smtClean="0"/>
            <a:t>Serial </a:t>
          </a:r>
          <a:r>
            <a:rPr lang="en-AU" dirty="0" err="1" smtClean="0"/>
            <a:t>echos</a:t>
          </a:r>
          <a:endParaRPr lang="en-AU" dirty="0" smtClean="0"/>
        </a:p>
        <a:p>
          <a:r>
            <a:rPr lang="en-AU" dirty="0" smtClean="0"/>
            <a:t>Avoid over-exertion; salt/fluid overload</a:t>
          </a:r>
        </a:p>
        <a:p>
          <a:r>
            <a:rPr lang="en-AU" dirty="0" smtClean="0"/>
            <a:t>Keep going with secondary prophylaxis</a:t>
          </a:r>
        </a:p>
        <a:p>
          <a:r>
            <a:rPr lang="en-AU" dirty="0" smtClean="0"/>
            <a:t>Check vaccinations up to date</a:t>
          </a:r>
          <a:endParaRPr lang="en-AU" dirty="0"/>
        </a:p>
      </dgm:t>
    </dgm:pt>
    <dgm:pt modelId="{AF5016ED-4C4F-4532-BEA3-746962F120D4}" type="parTrans" cxnId="{1403E97A-D44A-4916-8524-D334B2B002D1}">
      <dgm:prSet/>
      <dgm:spPr/>
      <dgm:t>
        <a:bodyPr/>
        <a:lstStyle/>
        <a:p>
          <a:endParaRPr lang="en-AU"/>
        </a:p>
      </dgm:t>
    </dgm:pt>
    <dgm:pt modelId="{939910AE-D036-4D61-8800-4689FE025EAE}" type="sibTrans" cxnId="{1403E97A-D44A-4916-8524-D334B2B002D1}">
      <dgm:prSet/>
      <dgm:spPr/>
      <dgm:t>
        <a:bodyPr/>
        <a:lstStyle/>
        <a:p>
          <a:endParaRPr lang="en-AU"/>
        </a:p>
      </dgm:t>
    </dgm:pt>
    <dgm:pt modelId="{3B8BFB4C-0CFD-4116-A1AA-58406987AE29}">
      <dgm:prSet phldrT="[Text]"/>
      <dgm:spPr/>
      <dgm:t>
        <a:bodyPr/>
        <a:lstStyle/>
        <a:p>
          <a:r>
            <a:rPr lang="en-AU" dirty="0" smtClean="0"/>
            <a:t>Replace warfarin with LMWH in weeks 6-12 and after week 36</a:t>
          </a:r>
        </a:p>
        <a:p>
          <a:r>
            <a:rPr lang="en-AU" dirty="0" smtClean="0"/>
            <a:t>Complex – see guidelines</a:t>
          </a:r>
          <a:endParaRPr lang="en-AU" dirty="0"/>
        </a:p>
      </dgm:t>
    </dgm:pt>
    <dgm:pt modelId="{7FCDE6A1-D848-41D8-8278-100E215BD9A3}" type="parTrans" cxnId="{8A54A79A-0122-4CDB-98C1-1C67E1CB4210}">
      <dgm:prSet/>
      <dgm:spPr/>
      <dgm:t>
        <a:bodyPr/>
        <a:lstStyle/>
        <a:p>
          <a:endParaRPr lang="en-AU"/>
        </a:p>
      </dgm:t>
    </dgm:pt>
    <dgm:pt modelId="{3E2A2588-CB9B-471E-B537-54EA6564AF0F}" type="sibTrans" cxnId="{8A54A79A-0122-4CDB-98C1-1C67E1CB4210}">
      <dgm:prSet/>
      <dgm:spPr/>
      <dgm:t>
        <a:bodyPr/>
        <a:lstStyle/>
        <a:p>
          <a:endParaRPr lang="en-AU"/>
        </a:p>
      </dgm:t>
    </dgm:pt>
    <dgm:pt modelId="{26DB540B-A5EC-458B-AFD4-A8DC99B33B9B}">
      <dgm:prSet phldrT="[Text]"/>
      <dgm:spPr/>
      <dgm:t>
        <a:bodyPr/>
        <a:lstStyle/>
        <a:p>
          <a:r>
            <a:rPr lang="en-AU" dirty="0" err="1" smtClean="0"/>
            <a:t>Anticoagulated</a:t>
          </a:r>
          <a:r>
            <a:rPr lang="en-AU" dirty="0" smtClean="0"/>
            <a:t>: timed labour induction or elective </a:t>
          </a:r>
          <a:r>
            <a:rPr lang="en-AU" dirty="0" err="1" smtClean="0"/>
            <a:t>caesar</a:t>
          </a:r>
          <a:endParaRPr lang="en-AU" dirty="0" smtClean="0"/>
        </a:p>
        <a:p>
          <a:r>
            <a:rPr lang="en-AU" dirty="0" smtClean="0"/>
            <a:t>Non-</a:t>
          </a:r>
          <a:r>
            <a:rPr lang="en-AU" dirty="0" err="1" smtClean="0"/>
            <a:t>anticoagulated</a:t>
          </a:r>
          <a:r>
            <a:rPr lang="en-AU" dirty="0" smtClean="0"/>
            <a:t>: can try normal delivery</a:t>
          </a:r>
        </a:p>
        <a:p>
          <a:r>
            <a:rPr lang="en-AU" dirty="0" smtClean="0"/>
            <a:t>Careful monitoring in labour</a:t>
          </a:r>
        </a:p>
        <a:p>
          <a:r>
            <a:rPr lang="en-AU" dirty="0" smtClean="0"/>
            <a:t>Endocarditis prophylaxis when indicated</a:t>
          </a:r>
        </a:p>
        <a:p>
          <a:r>
            <a:rPr lang="en-AU" dirty="0" smtClean="0"/>
            <a:t>2 days post-partum, resume warfarin</a:t>
          </a:r>
          <a:endParaRPr lang="en-AU" dirty="0"/>
        </a:p>
      </dgm:t>
    </dgm:pt>
    <dgm:pt modelId="{548B5439-E0DC-4373-AB81-D48E48F3DF89}" type="parTrans" cxnId="{A2E49E76-45D3-4577-9F41-3BBD09E0D8BC}">
      <dgm:prSet/>
      <dgm:spPr/>
      <dgm:t>
        <a:bodyPr/>
        <a:lstStyle/>
        <a:p>
          <a:endParaRPr lang="en-AU"/>
        </a:p>
      </dgm:t>
    </dgm:pt>
    <dgm:pt modelId="{7C3EB308-3775-450B-B703-997D4DE88580}" type="sibTrans" cxnId="{A2E49E76-45D3-4577-9F41-3BBD09E0D8BC}">
      <dgm:prSet/>
      <dgm:spPr/>
      <dgm:t>
        <a:bodyPr/>
        <a:lstStyle/>
        <a:p>
          <a:endParaRPr lang="en-AU"/>
        </a:p>
      </dgm:t>
    </dgm:pt>
    <dgm:pt modelId="{6056CDF2-F10A-47CD-ABCE-B3D79887BCEE}">
      <dgm:prSet phldrT="[Text]" phldr="1"/>
      <dgm:spPr/>
      <dgm:t>
        <a:bodyPr/>
        <a:lstStyle/>
        <a:p>
          <a:endParaRPr lang="en-AU"/>
        </a:p>
      </dgm:t>
    </dgm:pt>
    <dgm:pt modelId="{2FA0B7DD-D01D-4AFD-95E2-900CD4B2D99B}" type="parTrans" cxnId="{1327A1E1-663E-4040-84C1-126A33F01C2C}">
      <dgm:prSet/>
      <dgm:spPr/>
      <dgm:t>
        <a:bodyPr/>
        <a:lstStyle/>
        <a:p>
          <a:endParaRPr lang="en-AU"/>
        </a:p>
      </dgm:t>
    </dgm:pt>
    <dgm:pt modelId="{1AFE79B7-FF46-4FFC-BE36-D51A25D109D4}" type="sibTrans" cxnId="{1327A1E1-663E-4040-84C1-126A33F01C2C}">
      <dgm:prSet/>
      <dgm:spPr/>
      <dgm:t>
        <a:bodyPr/>
        <a:lstStyle/>
        <a:p>
          <a:endParaRPr lang="en-AU"/>
        </a:p>
      </dgm:t>
    </dgm:pt>
    <dgm:pt modelId="{DF2632D0-C6F0-4C6B-9223-34927C5540EE}">
      <dgm:prSet phldrT="[Text]" phldr="1"/>
      <dgm:spPr/>
      <dgm:t>
        <a:bodyPr/>
        <a:lstStyle/>
        <a:p>
          <a:endParaRPr lang="en-AU"/>
        </a:p>
      </dgm:t>
    </dgm:pt>
    <dgm:pt modelId="{37A0DEDA-F2C6-49A5-A703-C8D4D814B7A5}" type="parTrans" cxnId="{F06C652C-0048-4B4C-9C24-2A576E632AA4}">
      <dgm:prSet/>
      <dgm:spPr/>
      <dgm:t>
        <a:bodyPr/>
        <a:lstStyle/>
        <a:p>
          <a:endParaRPr lang="en-AU"/>
        </a:p>
      </dgm:t>
    </dgm:pt>
    <dgm:pt modelId="{913AF558-AF70-4A62-8B1D-862E217F66D3}" type="sibTrans" cxnId="{F06C652C-0048-4B4C-9C24-2A576E632AA4}">
      <dgm:prSet/>
      <dgm:spPr/>
      <dgm:t>
        <a:bodyPr/>
        <a:lstStyle/>
        <a:p>
          <a:endParaRPr lang="en-AU"/>
        </a:p>
      </dgm:t>
    </dgm:pt>
    <dgm:pt modelId="{7EFEEBFC-A8CB-4E9A-9BEC-1FAA4C88E0B2}">
      <dgm:prSet phldrT="[Text]" phldr="1"/>
      <dgm:spPr/>
      <dgm:t>
        <a:bodyPr/>
        <a:lstStyle/>
        <a:p>
          <a:endParaRPr lang="en-AU"/>
        </a:p>
      </dgm:t>
    </dgm:pt>
    <dgm:pt modelId="{ABAB677E-983D-470B-80CF-018CF261C6A4}" type="parTrans" cxnId="{60D92DDE-866E-4CFB-BE04-9D9ADBD56851}">
      <dgm:prSet/>
      <dgm:spPr/>
      <dgm:t>
        <a:bodyPr/>
        <a:lstStyle/>
        <a:p>
          <a:endParaRPr lang="en-AU"/>
        </a:p>
      </dgm:t>
    </dgm:pt>
    <dgm:pt modelId="{ECEBAB18-F220-4E79-8EB4-A290EC72369F}" type="sibTrans" cxnId="{60D92DDE-866E-4CFB-BE04-9D9ADBD56851}">
      <dgm:prSet/>
      <dgm:spPr/>
      <dgm:t>
        <a:bodyPr/>
        <a:lstStyle/>
        <a:p>
          <a:endParaRPr lang="en-AU"/>
        </a:p>
      </dgm:t>
    </dgm:pt>
    <dgm:pt modelId="{926256F8-0C59-449B-8978-41C3CFA694A9}">
      <dgm:prSet phldrT="[Text]" phldr="1"/>
      <dgm:spPr/>
      <dgm:t>
        <a:bodyPr/>
        <a:lstStyle/>
        <a:p>
          <a:endParaRPr lang="en-AU"/>
        </a:p>
      </dgm:t>
    </dgm:pt>
    <dgm:pt modelId="{3F3959E5-FFC1-43E4-BEF1-F5D648EB9D75}" type="parTrans" cxnId="{0C57E5E9-60A4-4D80-A506-F9D6FA76F672}">
      <dgm:prSet/>
      <dgm:spPr/>
      <dgm:t>
        <a:bodyPr/>
        <a:lstStyle/>
        <a:p>
          <a:endParaRPr lang="en-AU"/>
        </a:p>
      </dgm:t>
    </dgm:pt>
    <dgm:pt modelId="{7BE57DF4-FBB5-4331-A155-99FD36D45B3E}" type="sibTrans" cxnId="{0C57E5E9-60A4-4D80-A506-F9D6FA76F672}">
      <dgm:prSet/>
      <dgm:spPr/>
      <dgm:t>
        <a:bodyPr/>
        <a:lstStyle/>
        <a:p>
          <a:endParaRPr lang="en-AU"/>
        </a:p>
      </dgm:t>
    </dgm:pt>
    <dgm:pt modelId="{03F30CA3-2449-4730-BE6C-AFD9D275471E}" type="pres">
      <dgm:prSet presAssocID="{B44B12E2-DB93-43DB-959A-BE082618AD73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87CE6575-E04D-47C8-8733-89247A84FC69}" type="pres">
      <dgm:prSet presAssocID="{B44B12E2-DB93-43DB-959A-BE082618AD73}" presName="arrow" presStyleLbl="bgShp" presStyleIdx="0" presStyleCnt="1"/>
      <dgm:spPr/>
    </dgm:pt>
    <dgm:pt modelId="{59132361-C74E-42EC-AD69-2FF8DA0D18B9}" type="pres">
      <dgm:prSet presAssocID="{B44B12E2-DB93-43DB-959A-BE082618AD73}" presName="arrowDiagram5" presStyleCnt="0"/>
      <dgm:spPr/>
    </dgm:pt>
    <dgm:pt modelId="{35C20729-AFEE-4EB3-BDD4-13DCF4054241}" type="pres">
      <dgm:prSet presAssocID="{0ADB716E-99B5-45C7-A60F-BE86C62BE462}" presName="bullet5a" presStyleLbl="node1" presStyleIdx="0" presStyleCnt="5"/>
      <dgm:spPr/>
    </dgm:pt>
    <dgm:pt modelId="{7BDDFE96-2699-4162-930D-BA581A1524ED}" type="pres">
      <dgm:prSet presAssocID="{0ADB716E-99B5-45C7-A60F-BE86C62BE462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25BD5F8-5EC5-4968-8388-C6ACEE498528}" type="pres">
      <dgm:prSet presAssocID="{D47FDA4D-3ABA-49F2-A827-A1092FDA20D1}" presName="bullet5b" presStyleLbl="node1" presStyleIdx="1" presStyleCnt="5"/>
      <dgm:spPr/>
    </dgm:pt>
    <dgm:pt modelId="{235745D0-7DDB-4DB9-A2FA-E6D2B9C8F94D}" type="pres">
      <dgm:prSet presAssocID="{D47FDA4D-3ABA-49F2-A827-A1092FDA20D1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5E3EA12-C3F3-4C8F-B351-167306719AA0}" type="pres">
      <dgm:prSet presAssocID="{8ADA0035-E088-4937-9D8D-7DCB3ED64238}" presName="bullet5c" presStyleLbl="node1" presStyleIdx="2" presStyleCnt="5"/>
      <dgm:spPr/>
    </dgm:pt>
    <dgm:pt modelId="{CA9F45EF-730F-4DB7-A63A-27FD17327A6C}" type="pres">
      <dgm:prSet presAssocID="{8ADA0035-E088-4937-9D8D-7DCB3ED6423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1FF360F-693B-4602-A1D6-DEAA303B5410}" type="pres">
      <dgm:prSet presAssocID="{3B8BFB4C-0CFD-4116-A1AA-58406987AE29}" presName="bullet5d" presStyleLbl="node1" presStyleIdx="3" presStyleCnt="5"/>
      <dgm:spPr/>
    </dgm:pt>
    <dgm:pt modelId="{9C881631-2A77-4145-BB2C-667997D82B00}" type="pres">
      <dgm:prSet presAssocID="{3B8BFB4C-0CFD-4116-A1AA-58406987AE29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E26CDDC-5596-4014-A62A-0E2C299B3B3A}" type="pres">
      <dgm:prSet presAssocID="{26DB540B-A5EC-458B-AFD4-A8DC99B33B9B}" presName="bullet5e" presStyleLbl="node1" presStyleIdx="4" presStyleCnt="5"/>
      <dgm:spPr/>
    </dgm:pt>
    <dgm:pt modelId="{F51DD768-DDDF-4180-A955-ED625A002346}" type="pres">
      <dgm:prSet presAssocID="{26DB540B-A5EC-458B-AFD4-A8DC99B33B9B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C8CB1CBB-E07A-412D-A5F4-C40364ACADA7}" srcId="{B44B12E2-DB93-43DB-959A-BE082618AD73}" destId="{D47FDA4D-3ABA-49F2-A827-A1092FDA20D1}" srcOrd="1" destOrd="0" parTransId="{BCC02407-20E6-48C1-AF4D-693991D81CBC}" sibTransId="{FA71BF92-3B9A-44D5-846A-3B75F962C5B4}"/>
    <dgm:cxn modelId="{6D755EF1-FF0E-411A-AE56-7D7A5D06072C}" type="presOf" srcId="{8ADA0035-E088-4937-9D8D-7DCB3ED64238}" destId="{CA9F45EF-730F-4DB7-A63A-27FD17327A6C}" srcOrd="0" destOrd="0" presId="urn:microsoft.com/office/officeart/2005/8/layout/arrow2"/>
    <dgm:cxn modelId="{1327A1E1-663E-4040-84C1-126A33F01C2C}" srcId="{B44B12E2-DB93-43DB-959A-BE082618AD73}" destId="{6056CDF2-F10A-47CD-ABCE-B3D79887BCEE}" srcOrd="5" destOrd="0" parTransId="{2FA0B7DD-D01D-4AFD-95E2-900CD4B2D99B}" sibTransId="{1AFE79B7-FF46-4FFC-BE36-D51A25D109D4}"/>
    <dgm:cxn modelId="{6690AA9E-C5B8-4BDE-9F73-18150775DF7C}" type="presOf" srcId="{B44B12E2-DB93-43DB-959A-BE082618AD73}" destId="{03F30CA3-2449-4730-BE6C-AFD9D275471E}" srcOrd="0" destOrd="0" presId="urn:microsoft.com/office/officeart/2005/8/layout/arrow2"/>
    <dgm:cxn modelId="{A5A62897-38BA-45D5-AE0E-22ADAD6FFB01}" type="presOf" srcId="{26DB540B-A5EC-458B-AFD4-A8DC99B33B9B}" destId="{F51DD768-DDDF-4180-A955-ED625A002346}" srcOrd="0" destOrd="0" presId="urn:microsoft.com/office/officeart/2005/8/layout/arrow2"/>
    <dgm:cxn modelId="{1403E97A-D44A-4916-8524-D334B2B002D1}" srcId="{B44B12E2-DB93-43DB-959A-BE082618AD73}" destId="{8ADA0035-E088-4937-9D8D-7DCB3ED64238}" srcOrd="2" destOrd="0" parTransId="{AF5016ED-4C4F-4532-BEA3-746962F120D4}" sibTransId="{939910AE-D036-4D61-8800-4689FE025EAE}"/>
    <dgm:cxn modelId="{EA709288-A714-42FF-9007-7B1B48791C36}" type="presOf" srcId="{3B8BFB4C-0CFD-4116-A1AA-58406987AE29}" destId="{9C881631-2A77-4145-BB2C-667997D82B00}" srcOrd="0" destOrd="0" presId="urn:microsoft.com/office/officeart/2005/8/layout/arrow2"/>
    <dgm:cxn modelId="{47F03F97-41CF-4834-8D88-9CFD3E32FF59}" type="presOf" srcId="{D47FDA4D-3ABA-49F2-A827-A1092FDA20D1}" destId="{235745D0-7DDB-4DB9-A2FA-E6D2B9C8F94D}" srcOrd="0" destOrd="0" presId="urn:microsoft.com/office/officeart/2005/8/layout/arrow2"/>
    <dgm:cxn modelId="{0C57E5E9-60A4-4D80-A506-F9D6FA76F672}" srcId="{B44B12E2-DB93-43DB-959A-BE082618AD73}" destId="{926256F8-0C59-449B-8978-41C3CFA694A9}" srcOrd="8" destOrd="0" parTransId="{3F3959E5-FFC1-43E4-BEF1-F5D648EB9D75}" sibTransId="{7BE57DF4-FBB5-4331-A155-99FD36D45B3E}"/>
    <dgm:cxn modelId="{A2E49E76-45D3-4577-9F41-3BBD09E0D8BC}" srcId="{B44B12E2-DB93-43DB-959A-BE082618AD73}" destId="{26DB540B-A5EC-458B-AFD4-A8DC99B33B9B}" srcOrd="4" destOrd="0" parTransId="{548B5439-E0DC-4373-AB81-D48E48F3DF89}" sibTransId="{7C3EB308-3775-450B-B703-997D4DE88580}"/>
    <dgm:cxn modelId="{F06C652C-0048-4B4C-9C24-2A576E632AA4}" srcId="{B44B12E2-DB93-43DB-959A-BE082618AD73}" destId="{DF2632D0-C6F0-4C6B-9223-34927C5540EE}" srcOrd="6" destOrd="0" parTransId="{37A0DEDA-F2C6-49A5-A703-C8D4D814B7A5}" sibTransId="{913AF558-AF70-4A62-8B1D-862E217F66D3}"/>
    <dgm:cxn modelId="{51567438-ED92-4AE1-9E47-C1E1CD68B1F4}" type="presOf" srcId="{0ADB716E-99B5-45C7-A60F-BE86C62BE462}" destId="{7BDDFE96-2699-4162-930D-BA581A1524ED}" srcOrd="0" destOrd="0" presId="urn:microsoft.com/office/officeart/2005/8/layout/arrow2"/>
    <dgm:cxn modelId="{B5CB9F6E-3A1C-45C1-8D21-5E3ADECFE57D}" srcId="{B44B12E2-DB93-43DB-959A-BE082618AD73}" destId="{0ADB716E-99B5-45C7-A60F-BE86C62BE462}" srcOrd="0" destOrd="0" parTransId="{F36B287E-7775-4191-A01A-0BB2F537D0B3}" sibTransId="{C9F13BB2-62A3-4C13-9D91-10D0E7ED9E5A}"/>
    <dgm:cxn modelId="{60D92DDE-866E-4CFB-BE04-9D9ADBD56851}" srcId="{B44B12E2-DB93-43DB-959A-BE082618AD73}" destId="{7EFEEBFC-A8CB-4E9A-9BEC-1FAA4C88E0B2}" srcOrd="7" destOrd="0" parTransId="{ABAB677E-983D-470B-80CF-018CF261C6A4}" sibTransId="{ECEBAB18-F220-4E79-8EB4-A290EC72369F}"/>
    <dgm:cxn modelId="{8A54A79A-0122-4CDB-98C1-1C67E1CB4210}" srcId="{B44B12E2-DB93-43DB-959A-BE082618AD73}" destId="{3B8BFB4C-0CFD-4116-A1AA-58406987AE29}" srcOrd="3" destOrd="0" parTransId="{7FCDE6A1-D848-41D8-8278-100E215BD9A3}" sibTransId="{3E2A2588-CB9B-471E-B537-54EA6564AF0F}"/>
    <dgm:cxn modelId="{5C9E1352-58C9-42AA-83C0-90E8F85A6CF5}" type="presParOf" srcId="{03F30CA3-2449-4730-BE6C-AFD9D275471E}" destId="{87CE6575-E04D-47C8-8733-89247A84FC69}" srcOrd="0" destOrd="0" presId="urn:microsoft.com/office/officeart/2005/8/layout/arrow2"/>
    <dgm:cxn modelId="{57D6A266-6F4A-42C0-A54F-708AD796C70E}" type="presParOf" srcId="{03F30CA3-2449-4730-BE6C-AFD9D275471E}" destId="{59132361-C74E-42EC-AD69-2FF8DA0D18B9}" srcOrd="1" destOrd="0" presId="urn:microsoft.com/office/officeart/2005/8/layout/arrow2"/>
    <dgm:cxn modelId="{075AFB79-9AC1-4309-AEF8-C29560CABB16}" type="presParOf" srcId="{59132361-C74E-42EC-AD69-2FF8DA0D18B9}" destId="{35C20729-AFEE-4EB3-BDD4-13DCF4054241}" srcOrd="0" destOrd="0" presId="urn:microsoft.com/office/officeart/2005/8/layout/arrow2"/>
    <dgm:cxn modelId="{6CFF551E-2AE0-4976-A0DA-17D15DBBB02B}" type="presParOf" srcId="{59132361-C74E-42EC-AD69-2FF8DA0D18B9}" destId="{7BDDFE96-2699-4162-930D-BA581A1524ED}" srcOrd="1" destOrd="0" presId="urn:microsoft.com/office/officeart/2005/8/layout/arrow2"/>
    <dgm:cxn modelId="{53308173-4B6E-4FB6-8D0A-4C6A51A15D41}" type="presParOf" srcId="{59132361-C74E-42EC-AD69-2FF8DA0D18B9}" destId="{425BD5F8-5EC5-4968-8388-C6ACEE498528}" srcOrd="2" destOrd="0" presId="urn:microsoft.com/office/officeart/2005/8/layout/arrow2"/>
    <dgm:cxn modelId="{805F0C74-6616-4ECA-ACBA-5FE3FD9A7D39}" type="presParOf" srcId="{59132361-C74E-42EC-AD69-2FF8DA0D18B9}" destId="{235745D0-7DDB-4DB9-A2FA-E6D2B9C8F94D}" srcOrd="3" destOrd="0" presId="urn:microsoft.com/office/officeart/2005/8/layout/arrow2"/>
    <dgm:cxn modelId="{96DA2A24-5006-4EB2-BAC6-7CA795F41659}" type="presParOf" srcId="{59132361-C74E-42EC-AD69-2FF8DA0D18B9}" destId="{D5E3EA12-C3F3-4C8F-B351-167306719AA0}" srcOrd="4" destOrd="0" presId="urn:microsoft.com/office/officeart/2005/8/layout/arrow2"/>
    <dgm:cxn modelId="{347EF9C2-CB3D-4F3A-82B0-DB93625126ED}" type="presParOf" srcId="{59132361-C74E-42EC-AD69-2FF8DA0D18B9}" destId="{CA9F45EF-730F-4DB7-A63A-27FD17327A6C}" srcOrd="5" destOrd="0" presId="urn:microsoft.com/office/officeart/2005/8/layout/arrow2"/>
    <dgm:cxn modelId="{00382363-29CB-498F-9E8E-2EE6E7125898}" type="presParOf" srcId="{59132361-C74E-42EC-AD69-2FF8DA0D18B9}" destId="{A1FF360F-693B-4602-A1D6-DEAA303B5410}" srcOrd="6" destOrd="0" presId="urn:microsoft.com/office/officeart/2005/8/layout/arrow2"/>
    <dgm:cxn modelId="{708D4D9B-CE35-4B80-84AA-14960D783CC1}" type="presParOf" srcId="{59132361-C74E-42EC-AD69-2FF8DA0D18B9}" destId="{9C881631-2A77-4145-BB2C-667997D82B00}" srcOrd="7" destOrd="0" presId="urn:microsoft.com/office/officeart/2005/8/layout/arrow2"/>
    <dgm:cxn modelId="{61C9C09B-890E-4E3E-976F-98D9B0C9E605}" type="presParOf" srcId="{59132361-C74E-42EC-AD69-2FF8DA0D18B9}" destId="{2E26CDDC-5596-4014-A62A-0E2C299B3B3A}" srcOrd="8" destOrd="0" presId="urn:microsoft.com/office/officeart/2005/8/layout/arrow2"/>
    <dgm:cxn modelId="{30490916-1CF6-479D-9C15-24873944A814}" type="presParOf" srcId="{59132361-C74E-42EC-AD69-2FF8DA0D18B9}" destId="{F51DD768-DDDF-4180-A955-ED625A00234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85F29-B6DD-4F3B-91F5-B069F4E71BE6}">
      <dsp:nvSpPr>
        <dsp:cNvPr id="0" name=""/>
        <dsp:cNvSpPr/>
      </dsp:nvSpPr>
      <dsp:spPr>
        <a:xfrm>
          <a:off x="363406" y="0"/>
          <a:ext cx="8060148" cy="503759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8D34D-8E24-47AA-B572-0DDAC3D5E17E}">
      <dsp:nvSpPr>
        <dsp:cNvPr id="0" name=""/>
        <dsp:cNvSpPr/>
      </dsp:nvSpPr>
      <dsp:spPr>
        <a:xfrm>
          <a:off x="1174741" y="3745954"/>
          <a:ext cx="185383" cy="185383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7C947-7707-4A31-AE4B-25C582A6D500}">
      <dsp:nvSpPr>
        <dsp:cNvPr id="0" name=""/>
        <dsp:cNvSpPr/>
      </dsp:nvSpPr>
      <dsp:spPr>
        <a:xfrm>
          <a:off x="1267432" y="3838645"/>
          <a:ext cx="1055879" cy="119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1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ARF episodes make valve(s) inflamed.</a:t>
          </a:r>
          <a:endParaRPr lang="en-AU" sz="1600" kern="1200" dirty="0"/>
        </a:p>
      </dsp:txBody>
      <dsp:txXfrm>
        <a:off x="1267432" y="3838645"/>
        <a:ext cx="1055879" cy="1198947"/>
      </dsp:txXfrm>
    </dsp:sp>
    <dsp:sp modelId="{B3DF7BE4-F509-4CEB-A2ED-DDE46622E2E0}">
      <dsp:nvSpPr>
        <dsp:cNvPr id="0" name=""/>
        <dsp:cNvSpPr/>
      </dsp:nvSpPr>
      <dsp:spPr>
        <a:xfrm>
          <a:off x="2178229" y="2781758"/>
          <a:ext cx="290165" cy="290165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712E0-7831-497E-A1BE-510AEC45B8F3}">
      <dsp:nvSpPr>
        <dsp:cNvPr id="0" name=""/>
        <dsp:cNvSpPr/>
      </dsp:nvSpPr>
      <dsp:spPr>
        <a:xfrm>
          <a:off x="2323312" y="2926841"/>
          <a:ext cx="1337984" cy="2110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5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The valve is left damaged and scarred. May cause leakage then later, blockage, or both.</a:t>
          </a:r>
          <a:endParaRPr lang="en-AU" sz="1600" kern="1200" dirty="0"/>
        </a:p>
      </dsp:txBody>
      <dsp:txXfrm>
        <a:off x="2323312" y="2926841"/>
        <a:ext cx="1337984" cy="2110751"/>
      </dsp:txXfrm>
    </dsp:sp>
    <dsp:sp modelId="{202C8FA0-4754-4C96-8EC1-7024F991F878}">
      <dsp:nvSpPr>
        <dsp:cNvPr id="0" name=""/>
        <dsp:cNvSpPr/>
      </dsp:nvSpPr>
      <dsp:spPr>
        <a:xfrm>
          <a:off x="3467853" y="2013022"/>
          <a:ext cx="386887" cy="386887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8F3A0-C593-492A-9050-BBF305F6D7A5}">
      <dsp:nvSpPr>
        <dsp:cNvPr id="0" name=""/>
        <dsp:cNvSpPr/>
      </dsp:nvSpPr>
      <dsp:spPr>
        <a:xfrm>
          <a:off x="3661297" y="2206465"/>
          <a:ext cx="1555608" cy="2831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00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Leaking valves: heart chambers get stretched. Blocked valves: heart muscle struggles hard to move blood forwards </a:t>
          </a:r>
          <a:endParaRPr lang="en-AU" sz="1600" kern="1200" dirty="0"/>
        </a:p>
      </dsp:txBody>
      <dsp:txXfrm>
        <a:off x="3661297" y="2206465"/>
        <a:ext cx="1555608" cy="2831127"/>
      </dsp:txXfrm>
    </dsp:sp>
    <dsp:sp modelId="{7E86A7D9-830E-4338-8E08-19A9EF22E42C}">
      <dsp:nvSpPr>
        <dsp:cNvPr id="0" name=""/>
        <dsp:cNvSpPr/>
      </dsp:nvSpPr>
      <dsp:spPr>
        <a:xfrm>
          <a:off x="4967041" y="1412541"/>
          <a:ext cx="499729" cy="49972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167E3-5F80-4502-B942-64DF2C1D5299}">
      <dsp:nvSpPr>
        <dsp:cNvPr id="0" name=""/>
        <dsp:cNvSpPr/>
      </dsp:nvSpPr>
      <dsp:spPr>
        <a:xfrm>
          <a:off x="5216905" y="1662405"/>
          <a:ext cx="1612029" cy="3375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796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Heart failure starts to develop. The patient may develop symptoms including breathlessness.</a:t>
          </a:r>
          <a:endParaRPr lang="en-AU" sz="1600" kern="1200" dirty="0"/>
        </a:p>
      </dsp:txBody>
      <dsp:txXfrm>
        <a:off x="5216905" y="1662405"/>
        <a:ext cx="1612029" cy="3375187"/>
      </dsp:txXfrm>
    </dsp:sp>
    <dsp:sp modelId="{21DE0532-B66F-4936-A018-677257C8A27F}">
      <dsp:nvSpPr>
        <dsp:cNvPr id="0" name=""/>
        <dsp:cNvSpPr/>
      </dsp:nvSpPr>
      <dsp:spPr>
        <a:xfrm>
          <a:off x="6510559" y="1011548"/>
          <a:ext cx="636751" cy="636751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F0954-B6DC-41C5-848D-9090A02C040C}">
      <dsp:nvSpPr>
        <dsp:cNvPr id="0" name=""/>
        <dsp:cNvSpPr/>
      </dsp:nvSpPr>
      <dsp:spPr>
        <a:xfrm>
          <a:off x="6828935" y="1329924"/>
          <a:ext cx="1612029" cy="370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740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Heart medications are needed. Eventually, valve surgery may be needed.</a:t>
          </a:r>
          <a:endParaRPr lang="en-AU" sz="1600" kern="1200" dirty="0"/>
        </a:p>
      </dsp:txBody>
      <dsp:txXfrm>
        <a:off x="6828935" y="1329924"/>
        <a:ext cx="1612029" cy="3707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85F29-B6DD-4F3B-91F5-B069F4E71BE6}">
      <dsp:nvSpPr>
        <dsp:cNvPr id="0" name=""/>
        <dsp:cNvSpPr/>
      </dsp:nvSpPr>
      <dsp:spPr>
        <a:xfrm>
          <a:off x="398226" y="0"/>
          <a:ext cx="8060148" cy="503759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8D34D-8E24-47AA-B572-0DDAC3D5E17E}">
      <dsp:nvSpPr>
        <dsp:cNvPr id="0" name=""/>
        <dsp:cNvSpPr/>
      </dsp:nvSpPr>
      <dsp:spPr>
        <a:xfrm>
          <a:off x="1174741" y="3745954"/>
          <a:ext cx="185383" cy="185383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7C947-7707-4A31-AE4B-25C582A6D500}">
      <dsp:nvSpPr>
        <dsp:cNvPr id="0" name=""/>
        <dsp:cNvSpPr/>
      </dsp:nvSpPr>
      <dsp:spPr>
        <a:xfrm>
          <a:off x="1267432" y="3838645"/>
          <a:ext cx="1055879" cy="11989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231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First surgical step may be valve repair</a:t>
          </a:r>
          <a:endParaRPr lang="en-AU" sz="1700" kern="1200" dirty="0"/>
        </a:p>
      </dsp:txBody>
      <dsp:txXfrm>
        <a:off x="1267432" y="3838645"/>
        <a:ext cx="1055879" cy="1198947"/>
      </dsp:txXfrm>
    </dsp:sp>
    <dsp:sp modelId="{B3DF7BE4-F509-4CEB-A2ED-DDE46622E2E0}">
      <dsp:nvSpPr>
        <dsp:cNvPr id="0" name=""/>
        <dsp:cNvSpPr/>
      </dsp:nvSpPr>
      <dsp:spPr>
        <a:xfrm>
          <a:off x="2178229" y="2781758"/>
          <a:ext cx="290165" cy="290165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712E0-7831-497E-A1BE-510AEC45B8F3}">
      <dsp:nvSpPr>
        <dsp:cNvPr id="0" name=""/>
        <dsp:cNvSpPr/>
      </dsp:nvSpPr>
      <dsp:spPr>
        <a:xfrm>
          <a:off x="2323312" y="2926841"/>
          <a:ext cx="1337984" cy="2110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53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Next surgical step may be valve replacement. </a:t>
          </a:r>
          <a:endParaRPr lang="en-AU" sz="1700" kern="1200" dirty="0"/>
        </a:p>
      </dsp:txBody>
      <dsp:txXfrm>
        <a:off x="2323312" y="2926841"/>
        <a:ext cx="1337984" cy="2110751"/>
      </dsp:txXfrm>
    </dsp:sp>
    <dsp:sp modelId="{202C8FA0-4754-4C96-8EC1-7024F991F878}">
      <dsp:nvSpPr>
        <dsp:cNvPr id="0" name=""/>
        <dsp:cNvSpPr/>
      </dsp:nvSpPr>
      <dsp:spPr>
        <a:xfrm>
          <a:off x="3467853" y="2013022"/>
          <a:ext cx="386887" cy="386887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8F3A0-C593-492A-9050-BBF305F6D7A5}">
      <dsp:nvSpPr>
        <dsp:cNvPr id="0" name=""/>
        <dsp:cNvSpPr/>
      </dsp:nvSpPr>
      <dsp:spPr>
        <a:xfrm>
          <a:off x="3661297" y="2206465"/>
          <a:ext cx="1555608" cy="2831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003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If a metal valve is used, or the heart develops fibrillation, then the person needs warfarin treatment</a:t>
          </a:r>
          <a:endParaRPr lang="en-AU" sz="1700" kern="1200" dirty="0"/>
        </a:p>
      </dsp:txBody>
      <dsp:txXfrm>
        <a:off x="3661297" y="2206465"/>
        <a:ext cx="1555608" cy="2831127"/>
      </dsp:txXfrm>
    </dsp:sp>
    <dsp:sp modelId="{7E86A7D9-830E-4338-8E08-19A9EF22E42C}">
      <dsp:nvSpPr>
        <dsp:cNvPr id="0" name=""/>
        <dsp:cNvSpPr/>
      </dsp:nvSpPr>
      <dsp:spPr>
        <a:xfrm>
          <a:off x="4967041" y="1412541"/>
          <a:ext cx="499729" cy="499729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167E3-5F80-4502-B942-64DF2C1D5299}">
      <dsp:nvSpPr>
        <dsp:cNvPr id="0" name=""/>
        <dsp:cNvSpPr/>
      </dsp:nvSpPr>
      <dsp:spPr>
        <a:xfrm>
          <a:off x="5216905" y="1662405"/>
          <a:ext cx="1612029" cy="33751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796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Too much warfarin can cause haemorrhage. Not enough can cause stroke. Either of these can be fatal.</a:t>
          </a:r>
          <a:endParaRPr lang="en-AU" sz="1700" kern="1200" dirty="0"/>
        </a:p>
      </dsp:txBody>
      <dsp:txXfrm>
        <a:off x="5216905" y="1662405"/>
        <a:ext cx="1612029" cy="3375187"/>
      </dsp:txXfrm>
    </dsp:sp>
    <dsp:sp modelId="{21DE0532-B66F-4936-A018-677257C8A27F}">
      <dsp:nvSpPr>
        <dsp:cNvPr id="0" name=""/>
        <dsp:cNvSpPr/>
      </dsp:nvSpPr>
      <dsp:spPr>
        <a:xfrm>
          <a:off x="6510559" y="1011548"/>
          <a:ext cx="636751" cy="636751"/>
        </a:xfrm>
        <a:prstGeom prst="ellips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F0954-B6DC-41C5-848D-9090A02C040C}">
      <dsp:nvSpPr>
        <dsp:cNvPr id="0" name=""/>
        <dsp:cNvSpPr/>
      </dsp:nvSpPr>
      <dsp:spPr>
        <a:xfrm>
          <a:off x="6828935" y="1329924"/>
          <a:ext cx="1612029" cy="370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7402" tIns="0" rIns="0" bIns="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700" kern="1200" dirty="0" smtClean="0"/>
            <a:t>Valves which are scarred or operated on a prone to infection (endocarditis). This can also be fatal. </a:t>
          </a:r>
          <a:endParaRPr lang="en-AU" sz="1700" kern="1200" dirty="0"/>
        </a:p>
      </dsp:txBody>
      <dsp:txXfrm>
        <a:off x="6828935" y="1329924"/>
        <a:ext cx="1612029" cy="37076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E1BDF2-9A1B-4E2B-9BBD-BCFACB681F26}">
      <dsp:nvSpPr>
        <dsp:cNvPr id="0" name=""/>
        <dsp:cNvSpPr/>
      </dsp:nvSpPr>
      <dsp:spPr>
        <a:xfrm rot="5400000">
          <a:off x="2141362" y="1673315"/>
          <a:ext cx="1033071" cy="11761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78C95-B6DF-4901-BDA3-18431D0FACF6}">
      <dsp:nvSpPr>
        <dsp:cNvPr id="0" name=""/>
        <dsp:cNvSpPr/>
      </dsp:nvSpPr>
      <dsp:spPr>
        <a:xfrm>
          <a:off x="1863637" y="528128"/>
          <a:ext cx="1739085" cy="12173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Percutaneous balloon </a:t>
          </a:r>
          <a:r>
            <a:rPr lang="en-AU" sz="1600" kern="1200" dirty="0" err="1" smtClean="0"/>
            <a:t>valvuloplasty</a:t>
          </a:r>
          <a:r>
            <a:rPr lang="en-AU" sz="1600" kern="1200" dirty="0" smtClean="0"/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(for mitral stenosis)</a:t>
          </a:r>
          <a:endParaRPr lang="en-AU" sz="1600" kern="1200" dirty="0"/>
        </a:p>
      </dsp:txBody>
      <dsp:txXfrm>
        <a:off x="1923072" y="587563"/>
        <a:ext cx="1620215" cy="1098433"/>
      </dsp:txXfrm>
    </dsp:sp>
    <dsp:sp modelId="{6633CB84-36F7-41BA-B4CD-096DFB3426B3}">
      <dsp:nvSpPr>
        <dsp:cNvPr id="0" name=""/>
        <dsp:cNvSpPr/>
      </dsp:nvSpPr>
      <dsp:spPr>
        <a:xfrm>
          <a:off x="3256957" y="145971"/>
          <a:ext cx="1264844" cy="98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637979-BBAB-4EDE-9940-92421B3899B6}">
      <dsp:nvSpPr>
        <dsp:cNvPr id="0" name=""/>
        <dsp:cNvSpPr/>
      </dsp:nvSpPr>
      <dsp:spPr>
        <a:xfrm rot="5400000" flipV="1">
          <a:off x="5085848" y="1702237"/>
          <a:ext cx="1038164" cy="110359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ED1226-6BD2-4F04-A445-1E04B139D47C}">
      <dsp:nvSpPr>
        <dsp:cNvPr id="0" name=""/>
        <dsp:cNvSpPr/>
      </dsp:nvSpPr>
      <dsp:spPr>
        <a:xfrm>
          <a:off x="4823397" y="520800"/>
          <a:ext cx="1739085" cy="12173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Valve repair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(for mitral regurgitation)</a:t>
          </a:r>
          <a:endParaRPr lang="en-AU" sz="1600" kern="1200" dirty="0"/>
        </a:p>
      </dsp:txBody>
      <dsp:txXfrm>
        <a:off x="4882832" y="580235"/>
        <a:ext cx="1620215" cy="1098433"/>
      </dsp:txXfrm>
    </dsp:sp>
    <dsp:sp modelId="{EFC25A31-A881-45D9-94CD-94EE850236E1}">
      <dsp:nvSpPr>
        <dsp:cNvPr id="0" name=""/>
        <dsp:cNvSpPr/>
      </dsp:nvSpPr>
      <dsp:spPr>
        <a:xfrm>
          <a:off x="4698843" y="1513404"/>
          <a:ext cx="1264844" cy="98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AEA04-7A7E-418B-982A-3335C7C579CD}">
      <dsp:nvSpPr>
        <dsp:cNvPr id="0" name=""/>
        <dsp:cNvSpPr/>
      </dsp:nvSpPr>
      <dsp:spPr>
        <a:xfrm rot="5400000">
          <a:off x="3517107" y="3718146"/>
          <a:ext cx="1033071" cy="117611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EA649-EEAD-44F6-8550-145C6A930EC9}">
      <dsp:nvSpPr>
        <dsp:cNvPr id="0" name=""/>
        <dsp:cNvSpPr/>
      </dsp:nvSpPr>
      <dsp:spPr>
        <a:xfrm>
          <a:off x="3243397" y="2572968"/>
          <a:ext cx="1739085" cy="12173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 smtClean="0"/>
            <a:t>If replacement can’t be avoided,  tissue valve preferred</a:t>
          </a:r>
          <a:endParaRPr lang="en-AU" sz="1600" kern="1200" dirty="0"/>
        </a:p>
      </dsp:txBody>
      <dsp:txXfrm>
        <a:off x="3302832" y="2632403"/>
        <a:ext cx="1620215" cy="1098433"/>
      </dsp:txXfrm>
    </dsp:sp>
    <dsp:sp modelId="{2B1A1525-CB22-47C1-9611-40790CE25236}">
      <dsp:nvSpPr>
        <dsp:cNvPr id="0" name=""/>
        <dsp:cNvSpPr/>
      </dsp:nvSpPr>
      <dsp:spPr>
        <a:xfrm>
          <a:off x="6140730" y="2883384"/>
          <a:ext cx="1264844" cy="983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D37FFE-DB8D-4C27-8FB7-D7FD7A65976B}">
      <dsp:nvSpPr>
        <dsp:cNvPr id="0" name=""/>
        <dsp:cNvSpPr/>
      </dsp:nvSpPr>
      <dsp:spPr>
        <a:xfrm>
          <a:off x="4685283" y="3940401"/>
          <a:ext cx="1739085" cy="1217303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400" kern="1200" dirty="0" smtClean="0"/>
            <a:t>If metal valve + warfarin are essential, ensure education including contraception</a:t>
          </a:r>
          <a:endParaRPr lang="en-AU" sz="1400" kern="1200" dirty="0"/>
        </a:p>
      </dsp:txBody>
      <dsp:txXfrm>
        <a:off x="4744718" y="3999836"/>
        <a:ext cx="1620215" cy="1098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E6575-E04D-47C8-8733-89247A84FC69}">
      <dsp:nvSpPr>
        <dsp:cNvPr id="0" name=""/>
        <dsp:cNvSpPr/>
      </dsp:nvSpPr>
      <dsp:spPr>
        <a:xfrm>
          <a:off x="435024" y="0"/>
          <a:ext cx="8134614" cy="508413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20729-AFEE-4EB3-BDD4-13DCF4054241}">
      <dsp:nvSpPr>
        <dsp:cNvPr id="0" name=""/>
        <dsp:cNvSpPr/>
      </dsp:nvSpPr>
      <dsp:spPr>
        <a:xfrm>
          <a:off x="1236283" y="3780562"/>
          <a:ext cx="187096" cy="1870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DFE96-2699-4162-930D-BA581A1524ED}">
      <dsp:nvSpPr>
        <dsp:cNvPr id="0" name=""/>
        <dsp:cNvSpPr/>
      </dsp:nvSpPr>
      <dsp:spPr>
        <a:xfrm>
          <a:off x="1329831" y="3874110"/>
          <a:ext cx="1065634" cy="12100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138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Contraception e.g. OCP, </a:t>
          </a:r>
          <a:r>
            <a:rPr lang="en-AU" sz="1300" kern="1200" dirty="0" err="1" smtClean="0"/>
            <a:t>Implanon</a:t>
          </a:r>
          <a:endParaRPr lang="en-AU" sz="1300" kern="1200" dirty="0"/>
        </a:p>
      </dsp:txBody>
      <dsp:txXfrm>
        <a:off x="1329831" y="3874110"/>
        <a:ext cx="1065634" cy="1210023"/>
      </dsp:txXfrm>
    </dsp:sp>
    <dsp:sp modelId="{425BD5F8-5EC5-4968-8388-C6ACEE498528}">
      <dsp:nvSpPr>
        <dsp:cNvPr id="0" name=""/>
        <dsp:cNvSpPr/>
      </dsp:nvSpPr>
      <dsp:spPr>
        <a:xfrm>
          <a:off x="2249043" y="2807458"/>
          <a:ext cx="292846" cy="2928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745D0-7DDB-4DB9-A2FA-E6D2B9C8F94D}">
      <dsp:nvSpPr>
        <dsp:cNvPr id="0" name=""/>
        <dsp:cNvSpPr/>
      </dsp:nvSpPr>
      <dsp:spPr>
        <a:xfrm>
          <a:off x="2395466" y="2953881"/>
          <a:ext cx="1350345" cy="2130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17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Temporary valve repair if surgery indicated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Optimise medical management</a:t>
          </a:r>
          <a:endParaRPr lang="en-AU" sz="1300" kern="1200" dirty="0"/>
        </a:p>
      </dsp:txBody>
      <dsp:txXfrm>
        <a:off x="2395466" y="2953881"/>
        <a:ext cx="1350345" cy="2130252"/>
      </dsp:txXfrm>
    </dsp:sp>
    <dsp:sp modelId="{D5E3EA12-C3F3-4C8F-B351-167306719AA0}">
      <dsp:nvSpPr>
        <dsp:cNvPr id="0" name=""/>
        <dsp:cNvSpPr/>
      </dsp:nvSpPr>
      <dsp:spPr>
        <a:xfrm>
          <a:off x="3550581" y="2031619"/>
          <a:ext cx="390461" cy="3904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9F45EF-730F-4DB7-A63A-27FD17327A6C}">
      <dsp:nvSpPr>
        <dsp:cNvPr id="0" name=""/>
        <dsp:cNvSpPr/>
      </dsp:nvSpPr>
      <dsp:spPr>
        <a:xfrm>
          <a:off x="3745812" y="2226850"/>
          <a:ext cx="1569980" cy="2857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97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Once pregnant: refer to high-risk O&amp;G clinic.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Serial </a:t>
          </a:r>
          <a:r>
            <a:rPr lang="en-AU" sz="1300" kern="1200" dirty="0" err="1" smtClean="0"/>
            <a:t>echos</a:t>
          </a:r>
          <a:endParaRPr lang="en-AU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Avoid over-exertion; salt/fluid overload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Keep going with secondary prophylaxis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Check vaccinations up to date</a:t>
          </a:r>
          <a:endParaRPr lang="en-AU" sz="1300" kern="1200" dirty="0"/>
        </a:p>
      </dsp:txBody>
      <dsp:txXfrm>
        <a:off x="3745812" y="2226850"/>
        <a:ext cx="1569980" cy="2857283"/>
      </dsp:txXfrm>
    </dsp:sp>
    <dsp:sp modelId="{A1FF360F-693B-4602-A1D6-DEAA303B5410}">
      <dsp:nvSpPr>
        <dsp:cNvPr id="0" name=""/>
        <dsp:cNvSpPr/>
      </dsp:nvSpPr>
      <dsp:spPr>
        <a:xfrm>
          <a:off x="5063619" y="1425591"/>
          <a:ext cx="504346" cy="5043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81631-2A77-4145-BB2C-667997D82B00}">
      <dsp:nvSpPr>
        <dsp:cNvPr id="0" name=""/>
        <dsp:cNvSpPr/>
      </dsp:nvSpPr>
      <dsp:spPr>
        <a:xfrm>
          <a:off x="5315792" y="1677764"/>
          <a:ext cx="1626922" cy="340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243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Replace warfarin with LMWH in weeks 6-12 and after week 36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Complex – see guidelines</a:t>
          </a:r>
          <a:endParaRPr lang="en-AU" sz="1300" kern="1200" dirty="0"/>
        </a:p>
      </dsp:txBody>
      <dsp:txXfrm>
        <a:off x="5315792" y="1677764"/>
        <a:ext cx="1626922" cy="3406369"/>
      </dsp:txXfrm>
    </dsp:sp>
    <dsp:sp modelId="{2E26CDDC-5596-4014-A62A-0E2C299B3B3A}">
      <dsp:nvSpPr>
        <dsp:cNvPr id="0" name=""/>
        <dsp:cNvSpPr/>
      </dsp:nvSpPr>
      <dsp:spPr>
        <a:xfrm>
          <a:off x="6621398" y="1020894"/>
          <a:ext cx="642634" cy="6426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DD768-DDDF-4180-A955-ED625A002346}">
      <dsp:nvSpPr>
        <dsp:cNvPr id="0" name=""/>
        <dsp:cNvSpPr/>
      </dsp:nvSpPr>
      <dsp:spPr>
        <a:xfrm>
          <a:off x="6942715" y="1342211"/>
          <a:ext cx="1626922" cy="37419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519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err="1" smtClean="0"/>
            <a:t>Anticoagulated</a:t>
          </a:r>
          <a:r>
            <a:rPr lang="en-AU" sz="1300" kern="1200" dirty="0" smtClean="0"/>
            <a:t>: timed labour induction or elective </a:t>
          </a:r>
          <a:r>
            <a:rPr lang="en-AU" sz="1300" kern="1200" dirty="0" err="1" smtClean="0"/>
            <a:t>caesar</a:t>
          </a:r>
          <a:endParaRPr lang="en-AU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Non-</a:t>
          </a:r>
          <a:r>
            <a:rPr lang="en-AU" sz="1300" kern="1200" dirty="0" err="1" smtClean="0"/>
            <a:t>anticoagulated</a:t>
          </a:r>
          <a:r>
            <a:rPr lang="en-AU" sz="1300" kern="1200" dirty="0" smtClean="0"/>
            <a:t>: can try normal delivery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Careful monitoring in labour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Endocarditis prophylaxis when indicated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300" kern="1200" dirty="0" smtClean="0"/>
            <a:t>2 days post-partum, resume warfarin</a:t>
          </a:r>
          <a:endParaRPr lang="en-AU" sz="1300" kern="1200" dirty="0"/>
        </a:p>
      </dsp:txBody>
      <dsp:txXfrm>
        <a:off x="6942715" y="1342211"/>
        <a:ext cx="1626922" cy="3741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4DB918-7E5D-4D52-ACF8-DFD37020979E}" type="datetimeFigureOut">
              <a:rPr lang="en-US"/>
              <a:pPr>
                <a:defRPr/>
              </a:pPr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6DE721B-8B39-4503-A0D5-7341B092E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002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E06C45-290C-4E09-AC6C-4EF921310D5A}" type="datetimeFigureOut">
              <a:rPr lang="en-US"/>
              <a:pPr>
                <a:defRPr/>
              </a:pPr>
              <a:t>3/29/2017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4B61188-8073-4C5C-8030-C672E79AF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758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61188-8073-4C5C-8030-C672E79AF2D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1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Chronic mixed MR and MS.  Both echoes are from</a:t>
            </a:r>
            <a:r>
              <a:rPr lang="en-AU" baseline="0" dirty="0"/>
              <a:t> the same patient.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163528-3CC7-40EF-9948-FD229A18547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239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Survival following mechanical valve replacement</a:t>
            </a:r>
            <a:r>
              <a:rPr lang="en-AU" baseline="0" dirty="0"/>
              <a:t> following mechanical valve replacement for RHD</a:t>
            </a:r>
          </a:p>
          <a:p>
            <a:r>
              <a:rPr lang="en-AU" baseline="0" dirty="0"/>
              <a:t>This Northern Territory historical data.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63528-3CC7-40EF-9948-FD229A18547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91364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Survival following mechanical valve replacement</a:t>
            </a:r>
            <a:r>
              <a:rPr lang="en-AU" baseline="0" dirty="0"/>
              <a:t> following mechanical valve replacement for RHD</a:t>
            </a:r>
          </a:p>
          <a:p>
            <a:r>
              <a:rPr lang="en-AU" baseline="0" dirty="0"/>
              <a:t>This Northern Territory historical data.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63528-3CC7-40EF-9948-FD229A18547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9584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61188-8073-4C5C-8030-C672E79AF2D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6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Study</a:t>
            </a:r>
            <a:r>
              <a:rPr lang="en-AU" baseline="0" dirty="0"/>
              <a:t> ran for 12 months.</a:t>
            </a:r>
          </a:p>
          <a:p>
            <a:r>
              <a:rPr lang="en-AU" baseline="0" dirty="0"/>
              <a:t>Hence annual complication rate of complication in remote indigenous communities</a:t>
            </a:r>
          </a:p>
          <a:p>
            <a:r>
              <a:rPr lang="en-AU" baseline="0" dirty="0"/>
              <a:t>Adults and children.  50% of patient cohort had RHD.</a:t>
            </a:r>
          </a:p>
          <a:p>
            <a:r>
              <a:rPr lang="en-AU" baseline="0" dirty="0"/>
              <a:t>Very high complication rate.  Though NOT dissimilar to other international studies / meta-</a:t>
            </a:r>
            <a:r>
              <a:rPr lang="en-AU" baseline="0" dirty="0" err="1"/>
              <a:t>analyisis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163528-3CC7-40EF-9948-FD229A18547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10260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smtClean="0"/>
              <a:t>Out of the various documents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smtClean="0"/>
              <a:t>Recording the details of people who require follow-up according to best practice guidelines at community and specialist levels</a:t>
            </a:r>
          </a:p>
          <a:p>
            <a:r>
              <a:rPr lang="en-AU" smtClean="0"/>
              <a:t>Generating regular reports for health clinics and clincians to assist timely recall and review</a:t>
            </a:r>
          </a:p>
          <a:p>
            <a:r>
              <a:rPr lang="en-AU" smtClean="0"/>
              <a:t>Facilitating health education for both health workers and population at risk</a:t>
            </a:r>
          </a:p>
          <a:p>
            <a:endParaRPr lang="en-A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60CA79-DA70-4536-8A0B-B20F7228D2EF}" type="slidenum">
              <a:rPr lang="en-GB" smtClean="0"/>
              <a:pPr eaLnBrk="1" hangingPunct="1"/>
              <a:t>58</a:t>
            </a:fld>
            <a:endParaRPr lang="en-GB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FD5FF2-3350-494A-86AA-4A1802D528EC}" type="slidenum">
              <a:rPr lang="en-GB" smtClean="0"/>
              <a:pPr eaLnBrk="1" hangingPunct="1"/>
              <a:t>60</a:t>
            </a:fld>
            <a:endParaRPr lang="en-GB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Natural history od disease if secondary prevention is not given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B61188-8073-4C5C-8030-C672E79AF2D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52DC03A-21AF-42F2-8EC0-1F531C413547}" type="slidenum">
              <a:rPr lang="en-GB" smtClean="0"/>
              <a:pPr eaLnBrk="1" hangingPunct="1"/>
              <a:t>8</a:t>
            </a:fld>
            <a:endParaRPr lang="en-GB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2B82C3-3282-4F1C-8213-0F1700C46293}" type="slidenum">
              <a:rPr lang="en-GB" smtClean="0"/>
              <a:pPr eaLnBrk="1" hangingPunct="1"/>
              <a:t>9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content</a:t>
            </a:r>
            <a:endParaRPr lang="en-AU" alt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04A066-9952-46D1-95AE-81FC7D4FDBD0}" type="slidenum">
              <a:rPr lang="en-AU" altLang="en-US" smtClean="0"/>
              <a:pPr eaLnBrk="1" hangingPunct="1"/>
              <a:t>14</a:t>
            </a:fld>
            <a:endParaRPr lang="en-A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2B82C3-3282-4F1C-8213-0F1700C46293}" type="slidenum">
              <a:rPr lang="en-GB" smtClean="0"/>
              <a:pPr eaLnBrk="1" hangingPunct="1"/>
              <a:t>17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2B82C3-3282-4F1C-8213-0F1700C46293}" type="slidenum">
              <a:rPr lang="en-GB" smtClean="0"/>
              <a:pPr eaLnBrk="1" hangingPunct="1"/>
              <a:t>18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042" indent="-28809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373" indent="-23047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322" indent="-23047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4271" indent="-23047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5220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6169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7118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8067" indent="-230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2B82C3-3282-4F1C-8213-0F1700C46293}" type="slidenum">
              <a:rPr lang="en-GB" smtClean="0"/>
              <a:pPr eaLnBrk="1" hangingPunct="1"/>
              <a:t>19</a:t>
            </a:fld>
            <a:endParaRPr lang="en-GB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1" y="4343145"/>
            <a:ext cx="5485419" cy="4115019"/>
          </a:xfrm>
          <a:noFill/>
        </p:spPr>
        <p:txBody>
          <a:bodyPr/>
          <a:lstStyle/>
          <a:p>
            <a:endParaRPr lang="en-A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Acute</a:t>
            </a:r>
            <a:r>
              <a:rPr lang="en-AU" baseline="0" dirty="0"/>
              <a:t> RHD with prolapse of AMVL.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163528-3CC7-40EF-9948-FD229A18547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5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227" y="89290"/>
            <a:ext cx="7357669" cy="534612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C3C96-AD63-41CE-B160-57E485D7B6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80052-18B8-4CD0-88D8-65E38C0B2A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B0574-640E-438E-893D-C4D48C035B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225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25688"/>
            <a:ext cx="8229600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1D6D5-DA7F-4387-9A88-0D3142252B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CA05A-1778-4959-B79C-604B4AA976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5225"/>
            <a:ext cx="8229600" cy="944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2325688"/>
            <a:ext cx="4038600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25688"/>
            <a:ext cx="4038600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CFCBA-CA92-46FF-9DD0-A7B0B9513F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PPT template-3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165225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325688"/>
            <a:ext cx="82296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81725" y="6545263"/>
            <a:ext cx="234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16/02/12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6313" y="6545263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C94A83EB-6F89-4FB3-9B8A-956C8C7E95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4.mp4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4.mp4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rhdaustralia.org.au/resources" TargetMode="Externa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55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Box 4"/>
          <p:cNvSpPr txBox="1">
            <a:spLocks noChangeArrowheads="1"/>
          </p:cNvSpPr>
          <p:nvPr/>
        </p:nvSpPr>
        <p:spPr bwMode="auto">
          <a:xfrm>
            <a:off x="685800" y="1258888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3600" b="1" dirty="0" smtClean="0">
                <a:latin typeface="+mj-lt"/>
                <a:cs typeface="Times New Roman" pitchFamily="18" charset="0"/>
              </a:rPr>
              <a:t>Diagnosis and Management of Rheumatic Heart Disease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10833100" y="43116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8528" y="3882367"/>
            <a:ext cx="7772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2400" b="1" dirty="0" smtClean="0">
                <a:latin typeface="+mj-lt"/>
                <a:cs typeface="Times New Roman" pitchFamily="18" charset="0"/>
              </a:rPr>
              <a:t>Dr Andrew Kelly</a:t>
            </a:r>
          </a:p>
          <a:p>
            <a:pPr algn="ctr"/>
            <a:r>
              <a:rPr lang="en-AU" b="1" dirty="0" smtClean="0">
                <a:latin typeface="+mj-lt"/>
                <a:cs typeface="Times New Roman" pitchFamily="18" charset="0"/>
              </a:rPr>
              <a:t>Paediatric Cardiologist</a:t>
            </a:r>
          </a:p>
          <a:p>
            <a:pPr algn="ctr"/>
            <a:r>
              <a:rPr lang="en-AU" b="1" dirty="0" smtClean="0">
                <a:latin typeface="+mj-lt"/>
                <a:cs typeface="Times New Roman" pitchFamily="18" charset="0"/>
              </a:rPr>
              <a:t>Women’s &amp; Children’s Hospital </a:t>
            </a:r>
            <a:endParaRPr lang="en-AU" b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768528" y="4982149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b="1" i="1" dirty="0">
                <a:latin typeface="+mj-lt"/>
                <a:cs typeface="Times New Roman" pitchFamily="18" charset="0"/>
              </a:rPr>
              <a:t>w</a:t>
            </a:r>
            <a:r>
              <a:rPr lang="en-AU" b="1" i="1" dirty="0" smtClean="0">
                <a:latin typeface="+mj-lt"/>
                <a:cs typeface="Times New Roman" pitchFamily="18" charset="0"/>
              </a:rPr>
              <a:t>ith thanks to Sara Noonan and RHD Australia for slides</a:t>
            </a:r>
            <a:endParaRPr lang="en-AU" b="1" i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194" y="984569"/>
            <a:ext cx="8591006" cy="3800475"/>
          </a:xfrm>
        </p:spPr>
        <p:txBody>
          <a:bodyPr/>
          <a:lstStyle/>
          <a:p>
            <a:r>
              <a:rPr lang="en-AU" dirty="0" smtClean="0"/>
              <a:t>No. RHD is more </a:t>
            </a:r>
            <a:r>
              <a:rPr lang="en-AU" dirty="0"/>
              <a:t>likely </a:t>
            </a:r>
            <a:r>
              <a:rPr lang="en-AU" dirty="0" smtClean="0"/>
              <a:t>if:</a:t>
            </a:r>
          </a:p>
          <a:p>
            <a:pPr lvl="1"/>
            <a:r>
              <a:rPr lang="en-AU" dirty="0" smtClean="0"/>
              <a:t>Heart </a:t>
            </a:r>
            <a:r>
              <a:rPr lang="en-AU" dirty="0"/>
              <a:t>is affected in ARF (</a:t>
            </a:r>
            <a:r>
              <a:rPr lang="en-AU" dirty="0" err="1"/>
              <a:t>carditis</a:t>
            </a:r>
            <a:r>
              <a:rPr lang="en-AU" dirty="0"/>
              <a:t>)</a:t>
            </a:r>
          </a:p>
          <a:p>
            <a:pPr lvl="1"/>
            <a:r>
              <a:rPr lang="en-AU" dirty="0"/>
              <a:t>ARF is severe</a:t>
            </a:r>
          </a:p>
          <a:p>
            <a:pPr lvl="1"/>
            <a:r>
              <a:rPr lang="en-AU" dirty="0"/>
              <a:t>ARF </a:t>
            </a:r>
            <a:r>
              <a:rPr lang="en-AU" dirty="0" smtClean="0"/>
              <a:t>occurs at </a:t>
            </a:r>
            <a:r>
              <a:rPr lang="en-AU" dirty="0"/>
              <a:t>a young age</a:t>
            </a:r>
          </a:p>
          <a:p>
            <a:pPr lvl="1"/>
            <a:r>
              <a:rPr lang="en-AU" dirty="0"/>
              <a:t>Recurrent </a:t>
            </a:r>
            <a:r>
              <a:rPr lang="en-AU" dirty="0" smtClean="0"/>
              <a:t>ARF episodes occur</a:t>
            </a:r>
          </a:p>
          <a:p>
            <a:r>
              <a:rPr lang="en-AU" dirty="0" smtClean="0"/>
              <a:t>However, you can’t accurately predict who will go on to develop recurrent ARF and RHD</a:t>
            </a:r>
          </a:p>
          <a:p>
            <a:pPr lvl="1"/>
            <a:r>
              <a:rPr lang="en-AU" dirty="0" smtClean="0"/>
              <a:t>hence EVERYONE who has had ARF, even if there was no </a:t>
            </a:r>
            <a:r>
              <a:rPr lang="en-AU" dirty="0" err="1" smtClean="0"/>
              <a:t>carditis</a:t>
            </a:r>
            <a:r>
              <a:rPr lang="en-AU" dirty="0" smtClean="0"/>
              <a:t>, needs secondary prophylaxis with long-term penicillin.</a:t>
            </a:r>
            <a:endParaRPr lang="en-AU" dirty="0"/>
          </a:p>
          <a:p>
            <a:endParaRPr lang="en-A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gray">
          <a:xfrm>
            <a:off x="0" y="76993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Does ARF always led to RHD?</a:t>
            </a:r>
          </a:p>
        </p:txBody>
      </p:sp>
    </p:spTree>
    <p:extLst>
      <p:ext uri="{BB962C8B-B14F-4D97-AF65-F5344CB8AC3E}">
        <p14:creationId xmlns:p14="http://schemas.microsoft.com/office/powerpoint/2010/main" val="3698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Complications</a:t>
            </a:r>
            <a:r>
              <a:rPr lang="en-US" sz="5400" dirty="0" smtClean="0">
                <a:latin typeface="Calibri" panose="020F0502020204030204" pitchFamily="34" charset="0"/>
              </a:rPr>
              <a:t/>
            </a:r>
            <a:br>
              <a:rPr lang="en-US" sz="5400" dirty="0" smtClean="0">
                <a:latin typeface="Calibri" panose="020F0502020204030204" pitchFamily="34" charset="0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of rheumatic heart disease</a:t>
            </a:r>
          </a:p>
        </p:txBody>
      </p:sp>
      <p:pic>
        <p:nvPicPr>
          <p:cNvPr id="15362" name="Picture 2" descr="http://melanomainternational.org/site/wp-content/uploads/2013/08/hospita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872" y="4032574"/>
            <a:ext cx="2586884" cy="181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3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697" y="1019402"/>
            <a:ext cx="4038600" cy="38004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kern="1200" dirty="0" smtClean="0">
                <a:latin typeface="Calibri" panose="020F0502020204030204" pitchFamily="34" charset="0"/>
                <a:cs typeface="David" pitchFamily="34" charset="-79"/>
              </a:rPr>
              <a:t>Atrial fibrillation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 smtClean="0">
                <a:latin typeface="Calibri" panose="020F0502020204030204" pitchFamily="34" charset="0"/>
                <a:cs typeface="David" pitchFamily="34" charset="-79"/>
              </a:rPr>
              <a:t>Common in RHD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Causes i</a:t>
            </a:r>
            <a:r>
              <a:rPr lang="en-US" sz="2000" kern="1200" dirty="0" smtClean="0">
                <a:latin typeface="Calibri" panose="020F0502020204030204" pitchFamily="34" charset="0"/>
                <a:cs typeface="David" pitchFamily="34" charset="-79"/>
              </a:rPr>
              <a:t>rregular heart rate / palpitations</a:t>
            </a: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, blackouts </a:t>
            </a:r>
            <a:r>
              <a:rPr lang="en-US" sz="2000" dirty="0" err="1" smtClean="0">
                <a:latin typeface="Calibri" panose="020F0502020204030204" pitchFamily="34" charset="0"/>
                <a:cs typeface="David" pitchFamily="34" charset="-79"/>
              </a:rPr>
              <a:t>etc</a:t>
            </a: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, causes blood clots in atrium which can then cause stroke</a:t>
            </a:r>
            <a:endParaRPr lang="en-US" sz="2000" kern="1200" dirty="0">
              <a:latin typeface="Calibri" panose="020F0502020204030204" pitchFamily="34" charset="0"/>
              <a:cs typeface="David" pitchFamily="34" charset="-79"/>
            </a:endParaRPr>
          </a:p>
          <a:p>
            <a:pPr>
              <a:lnSpc>
                <a:spcPct val="90000"/>
              </a:lnSpc>
              <a:defRPr/>
            </a:pPr>
            <a:r>
              <a:rPr lang="en-US" sz="2800" kern="1200" dirty="0" smtClean="0">
                <a:latin typeface="Calibri" panose="020F0502020204030204" pitchFamily="34" charset="0"/>
                <a:cs typeface="David" pitchFamily="34" charset="-79"/>
              </a:rPr>
              <a:t>Stroke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 err="1" smtClean="0">
                <a:latin typeface="Calibri" panose="020F0502020204030204" pitchFamily="34" charset="0"/>
                <a:cs typeface="David" pitchFamily="34" charset="-79"/>
              </a:rPr>
              <a:t>Ischaemic</a:t>
            </a:r>
            <a:r>
              <a:rPr lang="en-US" sz="2000" kern="1200" dirty="0" smtClean="0">
                <a:latin typeface="Calibri" panose="020F0502020204030204" pitchFamily="34" charset="0"/>
                <a:cs typeface="David" pitchFamily="34" charset="-79"/>
              </a:rPr>
              <a:t> stroke (blood clot)</a:t>
            </a:r>
          </a:p>
          <a:p>
            <a:pPr marL="1190625" lvl="2" indent="-342900">
              <a:lnSpc>
                <a:spcPct val="90000"/>
              </a:lnSpc>
              <a:defRPr/>
            </a:pPr>
            <a:r>
              <a:rPr lang="en-US" sz="1800" dirty="0" smtClean="0">
                <a:latin typeface="Calibri" panose="020F0502020204030204" pitchFamily="34" charset="0"/>
                <a:cs typeface="David" pitchFamily="34" charset="-79"/>
              </a:rPr>
              <a:t>Due to not enough warfarin, when atrial fibrillation or metal valve are present</a:t>
            </a:r>
          </a:p>
          <a:p>
            <a:pPr marL="1190625" lvl="2" indent="-342900">
              <a:lnSpc>
                <a:spcPct val="90000"/>
              </a:lnSpc>
              <a:defRPr/>
            </a:pPr>
            <a:r>
              <a:rPr lang="en-US" sz="1800" kern="1200" dirty="0" smtClean="0">
                <a:latin typeface="Calibri" panose="020F0502020204030204" pitchFamily="34" charset="0"/>
                <a:cs typeface="David" pitchFamily="34" charset="-79"/>
              </a:rPr>
              <a:t>Also can complicate infective endocarditis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Hemorrhagic stroke (bleed into brain) </a:t>
            </a:r>
          </a:p>
          <a:p>
            <a:pPr marL="1190625" lvl="2" indent="-342900">
              <a:lnSpc>
                <a:spcPct val="90000"/>
              </a:lnSpc>
              <a:defRPr/>
            </a:pPr>
            <a:r>
              <a:rPr lang="en-US" sz="1800" dirty="0">
                <a:latin typeface="Calibri" panose="020F0502020204030204" pitchFamily="34" charset="0"/>
                <a:cs typeface="David" pitchFamily="34" charset="-79"/>
              </a:rPr>
              <a:t>Due to too much warfarin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kern="1200" dirty="0">
              <a:latin typeface="David" pitchFamily="34" charset="-79"/>
              <a:cs typeface="David" pitchFamily="34" charset="-79"/>
            </a:endParaRPr>
          </a:p>
        </p:txBody>
      </p:sp>
      <p:sp>
        <p:nvSpPr>
          <p:cNvPr id="30723" name="Rectangle 2"/>
          <p:cNvSpPr txBox="1">
            <a:spLocks noChangeArrowheads="1"/>
          </p:cNvSpPr>
          <p:nvPr/>
        </p:nvSpPr>
        <p:spPr bwMode="gray">
          <a:xfrm>
            <a:off x="109451" y="171132"/>
            <a:ext cx="8204051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Complications of RHD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750526" y="1062946"/>
            <a:ext cx="4245428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  <a:cs typeface="David" pitchFamily="34" charset="-79"/>
              </a:rPr>
              <a:t>Heart failure</a:t>
            </a:r>
          </a:p>
          <a:p>
            <a:pPr marL="747712" lvl="1" indent="-342900">
              <a:lnSpc>
                <a:spcPct val="90000"/>
              </a:lnSpc>
              <a:defRPr/>
            </a:pPr>
            <a:r>
              <a:rPr lang="en-AU" sz="2000" dirty="0" smtClean="0">
                <a:latin typeface="Calibri" panose="020F0502020204030204" pitchFamily="34" charset="0"/>
                <a:cs typeface="David" pitchFamily="34" charset="-79"/>
              </a:rPr>
              <a:t>Symptoms: shortness of breath, swelling in the legs, cough, fatigue, weakness</a:t>
            </a:r>
          </a:p>
          <a:p>
            <a:pPr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  <a:cs typeface="David" pitchFamily="34" charset="-79"/>
              </a:rPr>
              <a:t>Infective endocarditis</a:t>
            </a:r>
          </a:p>
          <a:p>
            <a:pPr marL="747712" lvl="1" indent="-342900">
              <a:lnSpc>
                <a:spcPct val="90000"/>
              </a:lnSpc>
              <a:defRPr/>
            </a:pP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bacterial infection of heart valve – targets damaged valves</a:t>
            </a:r>
            <a:endParaRPr lang="en-US" sz="1600" dirty="0" smtClean="0">
              <a:latin typeface="Calibri" panose="020F0502020204030204" pitchFamily="34" charset="0"/>
              <a:cs typeface="David" pitchFamily="34" charset="-79"/>
            </a:endParaRPr>
          </a:p>
          <a:p>
            <a:pPr marL="747712" lvl="1" indent="-342900">
              <a:lnSpc>
                <a:spcPct val="90000"/>
              </a:lnSpc>
              <a:defRPr/>
            </a:pP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Bacteria get into blood via mouth (especially when dental hygiene is poor), open skin </a:t>
            </a:r>
            <a:r>
              <a:rPr lang="en-US" sz="2000" dirty="0" err="1" smtClean="0">
                <a:latin typeface="Calibri" panose="020F0502020204030204" pitchFamily="34" charset="0"/>
                <a:cs typeface="David" pitchFamily="34" charset="-79"/>
              </a:rPr>
              <a:t>etc</a:t>
            </a:r>
            <a:endParaRPr lang="en-US" sz="2000" dirty="0" smtClean="0">
              <a:latin typeface="Calibri" panose="020F0502020204030204" pitchFamily="34" charset="0"/>
              <a:cs typeface="David" pitchFamily="34" charset="-79"/>
            </a:endParaRPr>
          </a:p>
          <a:p>
            <a:pPr marL="747712" lvl="1" indent="-342900">
              <a:lnSpc>
                <a:spcPct val="90000"/>
              </a:lnSpc>
              <a:defRPr/>
            </a:pP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People at high risk receive endocarditis prophylaxis prior to surgical procedures</a:t>
            </a:r>
          </a:p>
          <a:p>
            <a:pPr marL="747712" lvl="1" indent="-342900">
              <a:lnSpc>
                <a:spcPct val="90000"/>
              </a:lnSpc>
              <a:defRPr/>
            </a:pPr>
            <a:r>
              <a:rPr lang="en-US" sz="2000" dirty="0" smtClean="0">
                <a:latin typeface="Calibri" panose="020F0502020204030204" pitchFamily="34" charset="0"/>
                <a:cs typeface="David" pitchFamily="34" charset="-79"/>
              </a:rPr>
              <a:t>Dental health and hygiene reduces risk of endocarditis </a:t>
            </a:r>
          </a:p>
          <a:p>
            <a:pPr marL="404812" lvl="1" indent="0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 smtClean="0">
              <a:solidFill>
                <a:srgbClr val="000066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2877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Diagnosis</a:t>
            </a:r>
            <a:r>
              <a:rPr lang="en-US" sz="5400" dirty="0" smtClean="0">
                <a:latin typeface="Calibri" panose="020F0502020204030204" pitchFamily="34" charset="0"/>
              </a:rPr>
              <a:t> </a:t>
            </a:r>
            <a:br>
              <a:rPr lang="en-US" sz="5400" dirty="0" smtClean="0">
                <a:latin typeface="Calibri" panose="020F0502020204030204" pitchFamily="34" charset="0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of rheumatic heart disease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3131" y="3979191"/>
            <a:ext cx="2847703" cy="212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6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Content Placeholder 3"/>
          <p:cNvSpPr>
            <a:spLocks noGrp="1"/>
          </p:cNvSpPr>
          <p:nvPr>
            <p:ph idx="1"/>
          </p:nvPr>
        </p:nvSpPr>
        <p:spPr>
          <a:xfrm>
            <a:off x="578168" y="2291326"/>
            <a:ext cx="8229600" cy="3489325"/>
          </a:xfrm>
        </p:spPr>
        <p:txBody>
          <a:bodyPr/>
          <a:lstStyle/>
          <a:p>
            <a:r>
              <a:rPr lang="en-AU" altLang="en-US" dirty="0" smtClean="0"/>
              <a:t>High index of suspicion in high risk regions and populations</a:t>
            </a:r>
          </a:p>
          <a:p>
            <a:r>
              <a:rPr lang="en-AU" altLang="en-US" dirty="0" smtClean="0"/>
              <a:t>History and examination are still very important!</a:t>
            </a:r>
          </a:p>
          <a:p>
            <a:r>
              <a:rPr lang="en-AU" altLang="en-US" dirty="0" smtClean="0"/>
              <a:t>Follow the Australian guidelines</a:t>
            </a:r>
          </a:p>
          <a:p>
            <a:r>
              <a:rPr lang="en-AU" altLang="en-US" dirty="0" smtClean="0"/>
              <a:t>Access to echocardiography</a:t>
            </a:r>
          </a:p>
          <a:p>
            <a:r>
              <a:rPr lang="en-AU" altLang="en-US" dirty="0" smtClean="0"/>
              <a:t>Access to specialist opinion</a:t>
            </a:r>
          </a:p>
          <a:p>
            <a:endParaRPr lang="en-AU" altLang="en-US" dirty="0" smtClean="0"/>
          </a:p>
          <a:p>
            <a:endParaRPr lang="en-AU" altLang="en-US" dirty="0" smtClean="0"/>
          </a:p>
        </p:txBody>
      </p:sp>
      <p:sp>
        <p:nvSpPr>
          <p:cNvPr id="6148" name="TextBox 2"/>
          <p:cNvSpPr txBox="1">
            <a:spLocks noChangeArrowheads="1"/>
          </p:cNvSpPr>
          <p:nvPr/>
        </p:nvSpPr>
        <p:spPr bwMode="auto">
          <a:xfrm>
            <a:off x="578168" y="1305718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AU" altLang="en-US" sz="3600" b="1" dirty="0"/>
              <a:t>Diagnosis of RHD – key principles</a:t>
            </a:r>
            <a:endParaRPr lang="en-AU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1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83" y="0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How is RHD diagnosed?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51" y="1288818"/>
            <a:ext cx="8704218" cy="5398814"/>
          </a:xfrm>
        </p:spPr>
        <p:txBody>
          <a:bodyPr/>
          <a:lstStyle/>
          <a:p>
            <a:r>
              <a:rPr lang="en-AU" sz="2800" dirty="0" smtClean="0"/>
              <a:t>Using echocardiography</a:t>
            </a:r>
          </a:p>
          <a:p>
            <a:pPr marL="0" indent="0">
              <a:buNone/>
            </a:pPr>
            <a:r>
              <a:rPr lang="en-AU" sz="2800" dirty="0"/>
              <a:t> </a:t>
            </a:r>
            <a:r>
              <a:rPr lang="en-AU" sz="2800" dirty="0" smtClean="0"/>
              <a:t>   (ultrasound of heart)</a:t>
            </a:r>
          </a:p>
          <a:p>
            <a:r>
              <a:rPr lang="en-AU" sz="2800" dirty="0" smtClean="0"/>
              <a:t>Required for </a:t>
            </a:r>
          </a:p>
          <a:p>
            <a:pPr lvl="1"/>
            <a:r>
              <a:rPr lang="en-AU" sz="2400" dirty="0" smtClean="0"/>
              <a:t>anyone who has had ARF</a:t>
            </a:r>
          </a:p>
          <a:p>
            <a:pPr lvl="1"/>
            <a:r>
              <a:rPr lang="en-AU" sz="2400" dirty="0"/>
              <a:t>a</a:t>
            </a:r>
            <a:r>
              <a:rPr lang="en-AU" sz="2400" dirty="0" smtClean="0"/>
              <a:t>nyone </a:t>
            </a:r>
            <a:r>
              <a:rPr lang="en-AU" sz="2400" dirty="0" smtClean="0"/>
              <a:t>in high risk group with </a:t>
            </a:r>
            <a:r>
              <a:rPr lang="en-AU" sz="2400" dirty="0" smtClean="0"/>
              <a:t>a murmur even if they never had known ARF</a:t>
            </a:r>
          </a:p>
          <a:p>
            <a:pPr lvl="1"/>
            <a:r>
              <a:rPr lang="en-AU" sz="2400" dirty="0" smtClean="0"/>
              <a:t>for investigation of breathlessness </a:t>
            </a:r>
            <a:r>
              <a:rPr lang="en-AU" sz="2400" dirty="0" err="1" smtClean="0"/>
              <a:t>etc</a:t>
            </a:r>
            <a:endParaRPr lang="en-AU" sz="2400" dirty="0" smtClean="0"/>
          </a:p>
          <a:p>
            <a:r>
              <a:rPr lang="en-AU" sz="2800" dirty="0" smtClean="0"/>
              <a:t>RHD needs to be detected early, before symptoms start</a:t>
            </a:r>
          </a:p>
          <a:p>
            <a:r>
              <a:rPr lang="en-AU" sz="2800" dirty="0" smtClean="0"/>
              <a:t>Listening to the heart with the stethoscope is not accurate</a:t>
            </a:r>
          </a:p>
          <a:p>
            <a:pPr lvl="1"/>
            <a:r>
              <a:rPr lang="en-AU" sz="2400" dirty="0" smtClean="0"/>
              <a:t>RHD can be present even when you can’t hear a murmur</a:t>
            </a:r>
            <a:endParaRPr lang="en-A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750" y="1132070"/>
            <a:ext cx="2751906" cy="206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24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83" y="0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What if early diagnosis is missed?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51" y="1288871"/>
            <a:ext cx="8704218" cy="4650377"/>
          </a:xfrm>
        </p:spPr>
        <p:txBody>
          <a:bodyPr/>
          <a:lstStyle/>
          <a:p>
            <a:r>
              <a:rPr lang="en-AU" sz="2800" dirty="0" smtClean="0"/>
              <a:t>ARF is often not diagnosed</a:t>
            </a:r>
          </a:p>
          <a:p>
            <a:r>
              <a:rPr lang="en-AU" sz="2800" dirty="0" smtClean="0"/>
              <a:t>May </a:t>
            </a:r>
            <a:r>
              <a:rPr lang="en-AU" sz="2800" dirty="0" smtClean="0"/>
              <a:t>miss the opportunity to start secondary prophylaxis and to prevent further ARF and progression to RHD</a:t>
            </a:r>
          </a:p>
          <a:p>
            <a:r>
              <a:rPr lang="en-AU" sz="2800" dirty="0" smtClean="0"/>
              <a:t>RHD may become more advanced, and start causing symptoms</a:t>
            </a:r>
          </a:p>
          <a:p>
            <a:r>
              <a:rPr lang="en-AU" sz="2800" dirty="0" smtClean="0"/>
              <a:t>Extra demands on the heart may make the RHD come to light</a:t>
            </a:r>
          </a:p>
          <a:p>
            <a:pPr lvl="1"/>
            <a:r>
              <a:rPr lang="en-AU" sz="2400" dirty="0" smtClean="0"/>
              <a:t>Pregnancy or labour</a:t>
            </a:r>
          </a:p>
          <a:p>
            <a:pPr lvl="1"/>
            <a:r>
              <a:rPr lang="en-AU" sz="2400" dirty="0" smtClean="0"/>
              <a:t>High-level physical exertion (e.g. footy)</a:t>
            </a:r>
          </a:p>
          <a:p>
            <a:pPr marL="0" indent="0">
              <a:buNone/>
            </a:pPr>
            <a:endParaRPr lang="en-AU" sz="2800" dirty="0" smtClean="0"/>
          </a:p>
        </p:txBody>
      </p:sp>
    </p:spTree>
    <p:extLst>
      <p:ext uri="{BB962C8B-B14F-4D97-AF65-F5344CB8AC3E}">
        <p14:creationId xmlns:p14="http://schemas.microsoft.com/office/powerpoint/2010/main" val="90337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 txBox="1">
            <a:spLocks noChangeArrowheads="1"/>
          </p:cNvSpPr>
          <p:nvPr/>
        </p:nvSpPr>
        <p:spPr bwMode="gray">
          <a:xfrm>
            <a:off x="135577" y="117498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What investigations are needed?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David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6572" y="1202282"/>
            <a:ext cx="8229600" cy="513755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>
                <a:cs typeface="David" pitchFamily="34" charset="-79"/>
              </a:rPr>
              <a:t>Electrocardiogram </a:t>
            </a:r>
            <a:r>
              <a:rPr lang="en-US" sz="1800" dirty="0">
                <a:cs typeface="David" pitchFamily="34" charset="-79"/>
              </a:rPr>
              <a:t>(ECG)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>
                <a:solidFill>
                  <a:srgbClr val="000066"/>
                </a:solidFill>
                <a:cs typeface="David" pitchFamily="34" charset="-79"/>
              </a:rPr>
              <a:t>To </a:t>
            </a:r>
            <a:r>
              <a:rPr lang="en-US" sz="2000" dirty="0" smtClean="0">
                <a:solidFill>
                  <a:srgbClr val="000066"/>
                </a:solidFill>
                <a:cs typeface="David" pitchFamily="34" charset="-79"/>
              </a:rPr>
              <a:t>check rhythm, evidence of hypertrophy </a:t>
            </a:r>
            <a:r>
              <a:rPr lang="en-US" sz="2000" dirty="0" err="1" smtClean="0">
                <a:solidFill>
                  <a:srgbClr val="000066"/>
                </a:solidFill>
                <a:cs typeface="David" pitchFamily="34" charset="-79"/>
              </a:rPr>
              <a:t>etc</a:t>
            </a:r>
            <a:endParaRPr lang="en-US" sz="600" dirty="0"/>
          </a:p>
          <a:p>
            <a:pPr>
              <a:lnSpc>
                <a:spcPct val="90000"/>
              </a:lnSpc>
              <a:defRPr/>
            </a:pPr>
            <a:endParaRPr lang="en-US" sz="1600" dirty="0">
              <a:cs typeface="David" pitchFamily="34" charset="-79"/>
            </a:endParaRPr>
          </a:p>
          <a:p>
            <a:endParaRPr lang="en-A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126683"/>
            <a:ext cx="7768045" cy="436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1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 txBox="1">
            <a:spLocks noChangeArrowheads="1"/>
          </p:cNvSpPr>
          <p:nvPr/>
        </p:nvSpPr>
        <p:spPr bwMode="gray">
          <a:xfrm>
            <a:off x="135577" y="117498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What investigations are needed?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David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6572" y="1202282"/>
            <a:ext cx="8229600" cy="513755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David" pitchFamily="34" charset="-79"/>
              </a:rPr>
              <a:t>Chest </a:t>
            </a:r>
            <a:r>
              <a:rPr lang="en-US" sz="2400" dirty="0">
                <a:cs typeface="David" pitchFamily="34" charset="-79"/>
              </a:rPr>
              <a:t>X-ray</a:t>
            </a:r>
            <a:r>
              <a:rPr lang="en-US" sz="1800" dirty="0">
                <a:cs typeface="David" pitchFamily="34" charset="-79"/>
              </a:rPr>
              <a:t> (CXR)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>
                <a:solidFill>
                  <a:srgbClr val="000066"/>
                </a:solidFill>
                <a:cs typeface="David" pitchFamily="34" charset="-79"/>
              </a:rPr>
              <a:t>To check </a:t>
            </a:r>
            <a:r>
              <a:rPr lang="en-US" sz="2000" dirty="0" smtClean="0">
                <a:solidFill>
                  <a:srgbClr val="000066"/>
                </a:solidFill>
                <a:cs typeface="David" pitchFamily="34" charset="-79"/>
              </a:rPr>
              <a:t>heart size</a:t>
            </a:r>
            <a:endParaRPr lang="en-US" sz="2000" dirty="0">
              <a:solidFill>
                <a:srgbClr val="000066"/>
              </a:solidFill>
              <a:cs typeface="David" pitchFamily="34" charset="-79"/>
            </a:endParaRP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>
                <a:solidFill>
                  <a:srgbClr val="000066"/>
                </a:solidFill>
                <a:cs typeface="David" pitchFamily="34" charset="-79"/>
              </a:rPr>
              <a:t>To identify cardiac failure </a:t>
            </a:r>
            <a:r>
              <a:rPr lang="en-US" sz="1600" dirty="0">
                <a:cs typeface="David" pitchFamily="34" charset="-79"/>
              </a:rPr>
              <a:t>(pulmonary congestion)</a:t>
            </a:r>
          </a:p>
          <a:p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604299" y="2897209"/>
            <a:ext cx="7862882" cy="3216207"/>
            <a:chOff x="604299" y="2897209"/>
            <a:chExt cx="7862882" cy="321620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299" y="2897210"/>
              <a:ext cx="3718158" cy="321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997" y="2897209"/>
              <a:ext cx="3480184" cy="321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62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 txBox="1">
            <a:spLocks noChangeArrowheads="1"/>
          </p:cNvSpPr>
          <p:nvPr/>
        </p:nvSpPr>
        <p:spPr bwMode="gray">
          <a:xfrm>
            <a:off x="135577" y="117498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What investigations are needed?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David" pitchFamily="34" charset="-79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069" y="1261609"/>
            <a:ext cx="8229600" cy="5137558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 smtClean="0">
                <a:cs typeface="David" pitchFamily="34" charset="-79"/>
              </a:rPr>
              <a:t>Echocardiography</a:t>
            </a:r>
            <a:endParaRPr lang="en-US" sz="2400" dirty="0">
              <a:cs typeface="David" pitchFamily="34" charset="-79"/>
            </a:endParaRP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>
                <a:cs typeface="David" pitchFamily="34" charset="-79"/>
              </a:rPr>
              <a:t>To identify heart valve damage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>
                <a:cs typeface="David" pitchFamily="34" charset="-79"/>
              </a:rPr>
              <a:t>To </a:t>
            </a:r>
            <a:r>
              <a:rPr lang="en-US" sz="2000" dirty="0" smtClean="0">
                <a:cs typeface="David" pitchFamily="34" charset="-79"/>
              </a:rPr>
              <a:t>grade severity </a:t>
            </a:r>
            <a:r>
              <a:rPr lang="en-US" sz="2000" dirty="0">
                <a:cs typeface="David" pitchFamily="34" charset="-79"/>
              </a:rPr>
              <a:t>of disease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 smtClean="0">
                <a:cs typeface="David" pitchFamily="34" charset="-79"/>
              </a:rPr>
              <a:t>For serial comparisons over time to monitor progress</a:t>
            </a:r>
          </a:p>
          <a:p>
            <a:pPr marL="390525">
              <a:lnSpc>
                <a:spcPct val="90000"/>
              </a:lnSpc>
              <a:defRPr/>
            </a:pPr>
            <a:r>
              <a:rPr lang="en-US" sz="2400" dirty="0" smtClean="0">
                <a:cs typeface="David" pitchFamily="34" charset="-79"/>
              </a:rPr>
              <a:t>Assign severity grade </a:t>
            </a:r>
            <a:r>
              <a:rPr lang="en-US" sz="2000" dirty="0" smtClean="0">
                <a:cs typeface="David" pitchFamily="34" charset="-79"/>
              </a:rPr>
              <a:t> </a:t>
            </a:r>
          </a:p>
          <a:p>
            <a:pPr marL="790575" lvl="1" indent="-342900">
              <a:lnSpc>
                <a:spcPct val="90000"/>
              </a:lnSpc>
              <a:defRPr/>
            </a:pPr>
            <a:endParaRPr lang="en-US" sz="2000" dirty="0" smtClean="0">
              <a:solidFill>
                <a:srgbClr val="000066"/>
              </a:solidFill>
              <a:cs typeface="David" pitchFamily="34" charset="-79"/>
            </a:endParaRPr>
          </a:p>
          <a:p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717406"/>
              </p:ext>
            </p:extLst>
          </p:nvPr>
        </p:nvGraphicFramePr>
        <p:xfrm>
          <a:off x="591369" y="3390537"/>
          <a:ext cx="7860300" cy="272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551"/>
                <a:gridCol w="5238749"/>
              </a:tblGrid>
              <a:tr h="518160">
                <a:tc>
                  <a:txBody>
                    <a:bodyPr/>
                    <a:lstStyle/>
                    <a:p>
                      <a:r>
                        <a:rPr lang="en-AU" dirty="0" smtClean="0"/>
                        <a:t>Classification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Criteria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smtClean="0"/>
                        <a:t>Priority 1 – SEVERE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Severe</a:t>
                      </a:r>
                      <a:r>
                        <a:rPr lang="en-AU" baseline="0" dirty="0" smtClean="0"/>
                        <a:t> valve disease on echo</a:t>
                      </a:r>
                    </a:p>
                    <a:p>
                      <a:r>
                        <a:rPr lang="en-AU" baseline="0" dirty="0" smtClean="0"/>
                        <a:t>Or</a:t>
                      </a:r>
                    </a:p>
                    <a:p>
                      <a:r>
                        <a:rPr lang="en-AU" baseline="0" dirty="0" smtClean="0"/>
                        <a:t>Moderate disease on echo with symptoms</a:t>
                      </a:r>
                    </a:p>
                    <a:p>
                      <a:r>
                        <a:rPr lang="en-AU" baseline="0" dirty="0" smtClean="0"/>
                        <a:t>Or</a:t>
                      </a:r>
                    </a:p>
                    <a:p>
                      <a:r>
                        <a:rPr lang="en-AU" baseline="0" dirty="0" smtClean="0"/>
                        <a:t>Valve repair or replacement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Priority 2 – 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Moderate valve lesion on echo without symptoms</a:t>
                      </a:r>
                      <a:endParaRPr lang="en-A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Priority 3 – MILD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Mild valvular lesion or ARF without RHD</a:t>
                      </a:r>
                      <a:endParaRPr lang="en-A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43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50528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Learning objectives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822" y="1604216"/>
            <a:ext cx="8582297" cy="3800475"/>
          </a:xfrm>
        </p:spPr>
        <p:txBody>
          <a:bodyPr/>
          <a:lstStyle/>
          <a:p>
            <a:r>
              <a:rPr lang="en-AU" dirty="0" smtClean="0"/>
              <a:t>Understand </a:t>
            </a:r>
            <a:r>
              <a:rPr lang="en-AU" dirty="0"/>
              <a:t>the best approaches to prevention, diagnosis and management of RHD</a:t>
            </a:r>
          </a:p>
          <a:p>
            <a:r>
              <a:rPr lang="en-AU" dirty="0" smtClean="0"/>
              <a:t>Identify </a:t>
            </a:r>
            <a:r>
              <a:rPr lang="en-AU" dirty="0"/>
              <a:t>the aims and function of control programs</a:t>
            </a:r>
          </a:p>
          <a:p>
            <a:r>
              <a:rPr lang="en-AU" dirty="0" smtClean="0"/>
              <a:t>Know </a:t>
            </a:r>
            <a:r>
              <a:rPr lang="en-AU" dirty="0"/>
              <a:t>where to locate information on best-practice approaches to the prevention, diagnosis and management of RHD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12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Acute valvulitis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594" y="25418"/>
            <a:ext cx="4916658" cy="965076"/>
          </a:xfrm>
        </p:spPr>
        <p:txBody>
          <a:bodyPr/>
          <a:lstStyle/>
          <a:p>
            <a:r>
              <a:rPr lang="en-AU" sz="4000" dirty="0" smtClean="0">
                <a:solidFill>
                  <a:schemeClr val="bg1"/>
                </a:solidFill>
              </a:rPr>
              <a:t>Acute </a:t>
            </a:r>
            <a:r>
              <a:rPr lang="en-AU" sz="4000" dirty="0" err="1" smtClean="0">
                <a:solidFill>
                  <a:schemeClr val="bg1"/>
                </a:solidFill>
              </a:rPr>
              <a:t>valvulitis</a:t>
            </a:r>
            <a:endParaRPr lang="en-AU" sz="4000" dirty="0">
              <a:solidFill>
                <a:schemeClr val="bg1"/>
              </a:solidFill>
            </a:endParaRPr>
          </a:p>
        </p:txBody>
      </p:sp>
      <p:pic>
        <p:nvPicPr>
          <p:cNvPr id="5" name="1c.  Acute rheumatic carditis (parasternal long axis view echocardiogram)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07485" y="4104038"/>
            <a:ext cx="3279512" cy="2459634"/>
          </a:xfrm>
          <a:prstGeom prst="rect">
            <a:avLst/>
          </a:prstGeom>
        </p:spPr>
      </p:pic>
      <p:pic>
        <p:nvPicPr>
          <p:cNvPr id="6" name="1d.  Acute rheumatic carditis (parasternal long axis view colour-Doppler echocardiogram).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" y="4117366"/>
            <a:ext cx="3245908" cy="243443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23"/>
          <a:stretch/>
        </p:blipFill>
        <p:spPr bwMode="auto">
          <a:xfrm>
            <a:off x="1611993" y="1392435"/>
            <a:ext cx="5299446" cy="256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9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91" y="0"/>
            <a:ext cx="8229600" cy="944563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Chronic RHD</a:t>
            </a:r>
          </a:p>
        </p:txBody>
      </p:sp>
      <p:pic>
        <p:nvPicPr>
          <p:cNvPr id="7" name="2a.  Chronic rheumatic heart disease (parasternal long axis view)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28" y="1431706"/>
            <a:ext cx="4384004" cy="3288003"/>
          </a:xfrm>
          <a:prstGeom prst="rect">
            <a:avLst/>
          </a:prstGeom>
        </p:spPr>
      </p:pic>
      <p:pic>
        <p:nvPicPr>
          <p:cNvPr id="8" name="2b.  Chronic rheumatic heart disease (apical two-chamber view echocardiogram).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69991" y="3288003"/>
            <a:ext cx="4574009" cy="343050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55" y="4838716"/>
            <a:ext cx="404495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47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96818" cy="1143000"/>
          </a:xfrm>
        </p:spPr>
        <p:txBody>
          <a:bodyPr/>
          <a:lstStyle/>
          <a:p>
            <a:r>
              <a:rPr lang="en-AU" sz="2400" dirty="0"/>
              <a:t>Diagnosis of acute valvulitis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283" y="766470"/>
            <a:ext cx="8110025" cy="609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3390"/>
            <a:ext cx="6196818" cy="766371"/>
          </a:xfrm>
        </p:spPr>
        <p:txBody>
          <a:bodyPr/>
          <a:lstStyle/>
          <a:p>
            <a:r>
              <a:rPr lang="en-AU" sz="2400" dirty="0">
                <a:solidFill>
                  <a:schemeClr val="bg1"/>
                </a:solidFill>
              </a:rPr>
              <a:t>Diagnosis of chronic RHD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46138"/>
            <a:ext cx="8074856" cy="60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1011828"/>
            <a:ext cx="6019799" cy="544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gray">
          <a:xfrm>
            <a:off x="135577" y="117498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Valve appearance in RHD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7632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421526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Management</a:t>
            </a:r>
            <a:r>
              <a:rPr lang="en-US" sz="5400" dirty="0" smtClean="0">
                <a:latin typeface="Calibri" panose="020F0502020204030204" pitchFamily="34" charset="0"/>
              </a:rPr>
              <a:t/>
            </a:r>
            <a:br>
              <a:rPr lang="en-US" sz="5400" dirty="0" smtClean="0">
                <a:latin typeface="Calibri" panose="020F0502020204030204" pitchFamily="34" charset="0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of rheumatic heart disease</a:t>
            </a:r>
            <a:b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</a:br>
            <a:r>
              <a:rPr lang="en-US" sz="3600" dirty="0" smtClean="0">
                <a:latin typeface="Calibri" panose="020F0502020204030204" pitchFamily="34" charset="0"/>
                <a:cs typeface="David" pitchFamily="34" charset="-79"/>
              </a:rPr>
              <a:t>CARE PLANNING</a:t>
            </a:r>
            <a:endParaRPr lang="en-US" sz="3600" b="0" dirty="0" smtClean="0">
              <a:latin typeface="Calibri" panose="020F0502020204030204" pitchFamily="34" charset="0"/>
              <a:cs typeface="David" pitchFamily="34" charset="-79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2551" y="3698831"/>
            <a:ext cx="21431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0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 txBox="1">
            <a:spLocks noChangeArrowheads="1"/>
          </p:cNvSpPr>
          <p:nvPr/>
        </p:nvSpPr>
        <p:spPr bwMode="auto">
          <a:xfrm>
            <a:off x="384107" y="1050697"/>
            <a:ext cx="756153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1</a:t>
            </a:r>
            <a:r>
              <a:rPr lang="en-US" sz="2400" dirty="0">
                <a:latin typeface="+mn-lt"/>
                <a:cs typeface="David" pitchFamily="34" charset="-79"/>
              </a:rPr>
              <a:t>. Register with </a:t>
            </a:r>
            <a:r>
              <a:rPr lang="en-US" sz="2400" dirty="0" smtClean="0">
                <a:latin typeface="+mn-lt"/>
                <a:cs typeface="David" pitchFamily="34" charset="-79"/>
              </a:rPr>
              <a:t>RHD program</a:t>
            </a:r>
            <a:endParaRPr lang="en-US" sz="2400" dirty="0">
              <a:latin typeface="+mn-lt"/>
              <a:cs typeface="David" pitchFamily="34" charset="-79"/>
            </a:endParaRP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>
                <a:latin typeface="+mn-lt"/>
                <a:cs typeface="David" pitchFamily="34" charset="-79"/>
              </a:rPr>
              <a:t>2. </a:t>
            </a:r>
            <a:r>
              <a:rPr lang="en-US" sz="2400" dirty="0" smtClean="0">
                <a:latin typeface="+mn-lt"/>
                <a:cs typeface="David" pitchFamily="34" charset="-79"/>
              </a:rPr>
              <a:t>Establish or continue secondary </a:t>
            </a:r>
            <a:r>
              <a:rPr lang="en-US" sz="2400" dirty="0">
                <a:latin typeface="+mn-lt"/>
                <a:cs typeface="David" pitchFamily="34" charset="-79"/>
              </a:rPr>
              <a:t>prophylaxis</a:t>
            </a: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3. Disease education and self-management support</a:t>
            </a: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4. Regular clinical review and echocardiogram </a:t>
            </a: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5. Regular dental care</a:t>
            </a: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6</a:t>
            </a:r>
            <a:r>
              <a:rPr lang="en-US" sz="2400" dirty="0">
                <a:latin typeface="+mn-lt"/>
                <a:cs typeface="David" pitchFamily="34" charset="-79"/>
              </a:rPr>
              <a:t>. Management of cardiac </a:t>
            </a:r>
            <a:r>
              <a:rPr lang="en-US" sz="2400" dirty="0" smtClean="0">
                <a:latin typeface="+mn-lt"/>
                <a:cs typeface="David" pitchFamily="34" charset="-79"/>
              </a:rPr>
              <a:t>symptoms</a:t>
            </a:r>
            <a:endParaRPr lang="en-US" sz="2400" dirty="0">
              <a:latin typeface="+mn-lt"/>
              <a:cs typeface="David" pitchFamily="34" charset="-79"/>
            </a:endParaRP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7. </a:t>
            </a:r>
            <a:r>
              <a:rPr lang="en-US" sz="2400" dirty="0">
                <a:latin typeface="+mn-lt"/>
                <a:cs typeface="David" pitchFamily="34" charset="-79"/>
              </a:rPr>
              <a:t>Infective endocarditis </a:t>
            </a:r>
            <a:r>
              <a:rPr lang="en-US" sz="2400" dirty="0" smtClean="0">
                <a:latin typeface="+mn-lt"/>
                <a:cs typeface="David" pitchFamily="34" charset="-79"/>
              </a:rPr>
              <a:t>prevention</a:t>
            </a:r>
            <a:endParaRPr lang="en-US" sz="2400" dirty="0">
              <a:latin typeface="+mn-lt"/>
              <a:cs typeface="David" pitchFamily="34" charset="-79"/>
            </a:endParaRP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8. </a:t>
            </a:r>
            <a:r>
              <a:rPr lang="en-US" sz="2400" dirty="0">
                <a:latin typeface="+mn-lt"/>
                <a:cs typeface="David" pitchFamily="34" charset="-79"/>
              </a:rPr>
              <a:t>Family planning </a:t>
            </a:r>
            <a:endParaRPr lang="en-US" sz="2400" dirty="0" smtClean="0">
              <a:latin typeface="+mn-lt"/>
              <a:cs typeface="David" pitchFamily="34" charset="-79"/>
            </a:endParaRP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 smtClean="0">
                <a:latin typeface="+mn-lt"/>
                <a:cs typeface="David" pitchFamily="34" charset="-79"/>
              </a:rPr>
              <a:t>9. Well-planned surgery</a:t>
            </a:r>
          </a:p>
          <a:p>
            <a:pPr marL="268288" indent="-268288">
              <a:lnSpc>
                <a:spcPct val="120000"/>
              </a:lnSpc>
              <a:spcBef>
                <a:spcPts val="828"/>
              </a:spcBef>
              <a:buClr>
                <a:srgbClr val="FF0000"/>
              </a:buClr>
              <a:buSzPct val="60000"/>
              <a:defRPr/>
            </a:pPr>
            <a:r>
              <a:rPr lang="en-US" sz="2400" dirty="0">
                <a:latin typeface="+mn-lt"/>
                <a:cs typeface="David" pitchFamily="34" charset="-79"/>
              </a:rPr>
              <a:t>10. Management of pregnancy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Font typeface="Arial" charset="0"/>
              <a:buNone/>
              <a:defRPr/>
            </a:pPr>
            <a:endParaRPr lang="en-US" sz="2400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defRPr/>
            </a:pPr>
            <a:endParaRPr lang="en-US" sz="2400" dirty="0" smtClean="0">
              <a:latin typeface="+mn-lt"/>
            </a:endParaRPr>
          </a:p>
        </p:txBody>
      </p:sp>
      <p:sp>
        <p:nvSpPr>
          <p:cNvPr id="33795" name="Rectangle 2"/>
          <p:cNvSpPr txBox="1">
            <a:spLocks noChangeArrowheads="1"/>
          </p:cNvSpPr>
          <p:nvPr/>
        </p:nvSpPr>
        <p:spPr bwMode="gray">
          <a:xfrm>
            <a:off x="92033" y="153722"/>
            <a:ext cx="814568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Ten-point management plan</a:t>
            </a:r>
          </a:p>
        </p:txBody>
      </p:sp>
    </p:spTree>
    <p:extLst>
      <p:ext uri="{BB962C8B-B14F-4D97-AF65-F5344CB8AC3E}">
        <p14:creationId xmlns:p14="http://schemas.microsoft.com/office/powerpoint/2010/main" val="27451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471" y="661851"/>
            <a:ext cx="655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Basic care plan for Priority 3 (Mild) RHD</a:t>
            </a:r>
            <a:endParaRPr lang="en-AU" sz="28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152" y="2171701"/>
            <a:ext cx="8851449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10626" y="3290492"/>
            <a:ext cx="323850" cy="7961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74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254" y="235110"/>
            <a:ext cx="7420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Basic care plan for Priority 2 (Moderate) RHD</a:t>
            </a:r>
            <a:endParaRPr lang="en-AU" sz="28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254" y="1908802"/>
            <a:ext cx="9174978" cy="327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457200" y="835950"/>
            <a:ext cx="7429500" cy="3659850"/>
          </a:xfrm>
          <a:prstGeom prst="wedgeRoundRectCallout">
            <a:avLst>
              <a:gd name="adj1" fmla="val 13013"/>
              <a:gd name="adj2" fmla="val 57963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Give amoxicillin 2g (adults) 1hr before:</a:t>
            </a:r>
          </a:p>
          <a:p>
            <a:pPr marL="790575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Dental procedures e.g. extraction, scaling</a:t>
            </a:r>
          </a:p>
          <a:p>
            <a:pPr marL="790575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Tonsillectomy/adenoidectomy </a:t>
            </a:r>
          </a:p>
          <a:p>
            <a:pPr marL="790575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Incision &amp; drainage of </a:t>
            </a:r>
            <a:r>
              <a:rPr lang="en-AU" sz="28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abscesses</a:t>
            </a:r>
          </a:p>
          <a:p>
            <a:pPr marL="790575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Surgical procedures through infected skin</a:t>
            </a:r>
          </a:p>
          <a:p>
            <a:pPr marL="790575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Some </a:t>
            </a:r>
            <a:r>
              <a:rPr lang="en-AU" sz="28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genitourinary procedures</a:t>
            </a:r>
          </a:p>
          <a:p>
            <a:pPr marL="790575" lvl="1" indent="-34290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AU" sz="28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Delivery with long labour</a:t>
            </a:r>
          </a:p>
        </p:txBody>
      </p:sp>
    </p:spTree>
    <p:extLst>
      <p:ext uri="{BB962C8B-B14F-4D97-AF65-F5344CB8AC3E}">
        <p14:creationId xmlns:p14="http://schemas.microsoft.com/office/powerpoint/2010/main" val="129044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254" y="235110"/>
            <a:ext cx="703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800" dirty="0" smtClean="0"/>
              <a:t>Basic care plan for Priority 1 (Severe) RHD</a:t>
            </a:r>
            <a:endParaRPr lang="en-AU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4397" y="1543051"/>
            <a:ext cx="932993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895" y="56270"/>
            <a:ext cx="6691745" cy="808574"/>
          </a:xfrm>
        </p:spPr>
        <p:txBody>
          <a:bodyPr/>
          <a:lstStyle/>
          <a:p>
            <a:r>
              <a:rPr lang="en-AU" sz="32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663124"/>
          </a:xfrm>
        </p:spPr>
        <p:txBody>
          <a:bodyPr/>
          <a:lstStyle/>
          <a:p>
            <a:pPr marL="0" indent="0">
              <a:buNone/>
            </a:pPr>
            <a:r>
              <a:rPr lang="en-AU" sz="2400" b="1" dirty="0"/>
              <a:t>Tertiary prevention refers to prevention of morbidity and mortality and therefore prevention of complications of RHD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650" b="14246"/>
          <a:stretch/>
        </p:blipFill>
        <p:spPr>
          <a:xfrm>
            <a:off x="771895" y="2612571"/>
            <a:ext cx="6835250" cy="349134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50722" y="4358244"/>
            <a:ext cx="3705101" cy="1603169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rgbClr val="6A9A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Management</a:t>
            </a:r>
            <a:r>
              <a:rPr lang="en-US" sz="5400" dirty="0" smtClean="0">
                <a:latin typeface="Calibri" panose="020F0502020204030204" pitchFamily="34" charset="0"/>
              </a:rPr>
              <a:t/>
            </a:r>
            <a:br>
              <a:rPr lang="en-US" sz="5400" dirty="0" smtClean="0">
                <a:latin typeface="Calibri" panose="020F0502020204030204" pitchFamily="34" charset="0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of rheumatic heart disease</a:t>
            </a:r>
            <a:b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</a:br>
            <a:r>
              <a:rPr lang="en-US" sz="3600" dirty="0" smtClean="0">
                <a:latin typeface="Calibri" panose="020F0502020204030204" pitchFamily="34" charset="0"/>
                <a:cs typeface="David" pitchFamily="34" charset="-79"/>
              </a:rPr>
              <a:t>MEDICAL MANAGEMENT</a:t>
            </a:r>
            <a:endParaRPr lang="en-US" sz="3600" b="0" dirty="0" smtClean="0">
              <a:latin typeface="Calibri" panose="020F0502020204030204" pitchFamily="34" charset="0"/>
              <a:cs typeface="David" pitchFamily="34" charset="-79"/>
            </a:endParaRPr>
          </a:p>
        </p:txBody>
      </p:sp>
      <p:pic>
        <p:nvPicPr>
          <p:cNvPr id="9220" name="Picture 4" descr="http://flourishnm.com/wp-content/uploads/2013/12/injection-66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72930">
            <a:off x="5329646" y="4302811"/>
            <a:ext cx="1652996" cy="115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973" y="400798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0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26609"/>
            <a:ext cx="6691745" cy="766371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4195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Prevention of morbidity and mortality by:</a:t>
            </a:r>
          </a:p>
          <a:p>
            <a:pPr marL="0" indent="0">
              <a:buNone/>
            </a:pPr>
            <a:endParaRPr lang="en-AU" sz="2000" b="1" dirty="0"/>
          </a:p>
          <a:p>
            <a:r>
              <a:rPr lang="en-AU" sz="2000" dirty="0"/>
              <a:t>Prevention of acute rheumatic fever recurrence</a:t>
            </a:r>
          </a:p>
          <a:p>
            <a:pPr lvl="2"/>
            <a:r>
              <a:rPr lang="en-AU" sz="1200" dirty="0"/>
              <a:t>- 3-4 weekly Benzathine Penicillin G</a:t>
            </a:r>
          </a:p>
          <a:p>
            <a:pPr lvl="2"/>
            <a:r>
              <a:rPr lang="en-AU" sz="1200" dirty="0"/>
              <a:t>Modification of environment</a:t>
            </a:r>
          </a:p>
          <a:p>
            <a:r>
              <a:rPr lang="en-AU" sz="2000" dirty="0"/>
              <a:t>Heart failure management</a:t>
            </a:r>
          </a:p>
          <a:p>
            <a:pPr lvl="2"/>
            <a:r>
              <a:rPr lang="en-AU" sz="1200" dirty="0"/>
              <a:t>Valve repair</a:t>
            </a:r>
          </a:p>
          <a:p>
            <a:pPr lvl="2"/>
            <a:r>
              <a:rPr lang="en-AU" sz="1200" dirty="0"/>
              <a:t>Valve replacement</a:t>
            </a:r>
          </a:p>
          <a:p>
            <a:pPr lvl="2"/>
            <a:r>
              <a:rPr lang="en-AU" sz="1200" dirty="0"/>
              <a:t>Heart failure medication</a:t>
            </a:r>
          </a:p>
          <a:p>
            <a:r>
              <a:rPr lang="en-AU" sz="2000" dirty="0"/>
              <a:t>Anticoagulation  management </a:t>
            </a:r>
          </a:p>
          <a:p>
            <a:pPr lvl="2"/>
            <a:r>
              <a:rPr lang="en-AU" sz="1200" dirty="0"/>
              <a:t>Dilated left atrium</a:t>
            </a:r>
          </a:p>
          <a:p>
            <a:pPr lvl="2"/>
            <a:r>
              <a:rPr lang="en-AU" sz="1200" dirty="0"/>
              <a:t>Atrial fibrillation</a:t>
            </a:r>
          </a:p>
          <a:p>
            <a:pPr lvl="2"/>
            <a:r>
              <a:rPr lang="en-AU" sz="1200" dirty="0"/>
              <a:t>Mechanical valve</a:t>
            </a:r>
          </a:p>
          <a:p>
            <a:r>
              <a:rPr lang="en-AU" sz="2000" dirty="0"/>
              <a:t>Arrhythmia management</a:t>
            </a:r>
          </a:p>
          <a:p>
            <a:pPr lvl="2"/>
            <a:r>
              <a:rPr lang="en-AU" sz="1200" dirty="0"/>
              <a:t>Ablation</a:t>
            </a:r>
          </a:p>
          <a:p>
            <a:pPr lvl="2"/>
            <a:r>
              <a:rPr lang="en-AU" sz="1200" dirty="0"/>
              <a:t>Medication – digoxin </a:t>
            </a:r>
          </a:p>
          <a:p>
            <a:pPr lvl="2"/>
            <a:r>
              <a:rPr lang="en-AU" sz="1200" dirty="0"/>
              <a:t>Anticoagulation</a:t>
            </a:r>
          </a:p>
          <a:p>
            <a:r>
              <a:rPr lang="en-AU" sz="2000" dirty="0"/>
              <a:t>Endocarditis prevention </a:t>
            </a:r>
          </a:p>
          <a:p>
            <a:r>
              <a:rPr lang="en-AU" sz="2000" dirty="0"/>
              <a:t>Prevention of pregnancy related complications</a:t>
            </a:r>
          </a:p>
        </p:txBody>
      </p:sp>
      <p:pic>
        <p:nvPicPr>
          <p:cNvPr id="6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5257038" y="2852335"/>
            <a:ext cx="3429762" cy="27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66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096"/>
            <a:ext cx="6691745" cy="653830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947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1. Prevention of acute rheumatic fever recurrence</a:t>
            </a:r>
          </a:p>
          <a:p>
            <a:pPr lvl="2"/>
            <a:r>
              <a:rPr lang="en-AU" sz="1800" dirty="0"/>
              <a:t>3-4 weekly Benzathine Penicillin G</a:t>
            </a:r>
          </a:p>
          <a:p>
            <a:pPr lvl="2"/>
            <a:r>
              <a:rPr lang="en-AU" sz="1800" dirty="0"/>
              <a:t>Modification of environment</a:t>
            </a:r>
          </a:p>
          <a:p>
            <a:pPr lvl="3"/>
            <a:r>
              <a:rPr lang="en-AU" sz="1400" dirty="0"/>
              <a:t>Secondary prophylaxis plus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41" y="3643531"/>
            <a:ext cx="5413514" cy="27954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506" y="4353497"/>
            <a:ext cx="2190024" cy="20854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235" y="1758462"/>
            <a:ext cx="2964566" cy="243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6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55"/>
            <a:ext cx="6691745" cy="724168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807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2. Treatment of heart failure:</a:t>
            </a:r>
          </a:p>
          <a:p>
            <a:pPr lvl="2"/>
            <a:r>
              <a:rPr lang="en-AU" sz="2000" dirty="0">
                <a:solidFill>
                  <a:srgbClr val="FF0000"/>
                </a:solidFill>
              </a:rPr>
              <a:t>Heart failure medication</a:t>
            </a:r>
          </a:p>
          <a:p>
            <a:pPr lvl="2"/>
            <a:r>
              <a:rPr lang="en-AU" sz="2000" dirty="0">
                <a:solidFill>
                  <a:srgbClr val="FF0000"/>
                </a:solidFill>
              </a:rPr>
              <a:t>Valve repair</a:t>
            </a:r>
          </a:p>
          <a:p>
            <a:pPr lvl="2"/>
            <a:r>
              <a:rPr lang="en-AU" sz="2000" dirty="0">
                <a:solidFill>
                  <a:srgbClr val="FF0000"/>
                </a:solidFill>
              </a:rPr>
              <a:t>Valve replacement</a:t>
            </a:r>
          </a:p>
          <a:p>
            <a:pPr lvl="2"/>
            <a:endParaRPr lang="en-AU" sz="2000" dirty="0">
              <a:solidFill>
                <a:srgbClr val="FF0000"/>
              </a:solidFill>
            </a:endParaRPr>
          </a:p>
        </p:txBody>
      </p:sp>
      <p:pic>
        <p:nvPicPr>
          <p:cNvPr id="6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6453033" y="1417638"/>
            <a:ext cx="2391991" cy="190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80" y="3837074"/>
            <a:ext cx="2848144" cy="2191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512" y="3529830"/>
            <a:ext cx="2220643" cy="2806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33" y="4149968"/>
            <a:ext cx="2539155" cy="16788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048" y="623292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>
                <a:solidFill>
                  <a:srgbClr val="FF0000"/>
                </a:solidFill>
              </a:rPr>
              <a:t>1. Medications				2. Repair				3. Replacement</a:t>
            </a:r>
          </a:p>
        </p:txBody>
      </p:sp>
    </p:spTree>
    <p:extLst>
      <p:ext uri="{BB962C8B-B14F-4D97-AF65-F5344CB8AC3E}">
        <p14:creationId xmlns:p14="http://schemas.microsoft.com/office/powerpoint/2010/main" val="24080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xfrm>
            <a:off x="285750" y="124216"/>
            <a:ext cx="8229600" cy="5651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  <a:endParaRPr lang="en-US" altLang="en-US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15729" y="1193641"/>
            <a:ext cx="8229600" cy="2001837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2. Treatment of heart failure:</a:t>
            </a:r>
            <a:endParaRPr lang="en-US" altLang="en-US" sz="2000" dirty="0">
              <a:latin typeface="Arial" charset="0"/>
              <a:cs typeface="Arial" charset="0"/>
            </a:endParaRPr>
          </a:p>
          <a:p>
            <a:r>
              <a:rPr lang="en-US" altLang="en-US" sz="2000" dirty="0">
                <a:latin typeface="Arial" charset="0"/>
                <a:cs typeface="Arial" charset="0"/>
              </a:rPr>
              <a:t>The Australian experience with mitral valve repair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5729" y="2306416"/>
            <a:ext cx="1919311" cy="1030550"/>
          </a:xfrm>
          <a:prstGeom prst="roundRect">
            <a:avLst>
              <a:gd name="adj" fmla="val 10000"/>
            </a:avLst>
          </a:prstGeom>
          <a:solidFill>
            <a:srgbClr val="CC33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307" y="2444506"/>
            <a:ext cx="18777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charset="0"/>
              </a:rPr>
              <a:t>Mitral Valve repair</a:t>
            </a: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/>
          </p:nvPr>
        </p:nvGraphicFramePr>
        <p:xfrm>
          <a:off x="2982350" y="2194560"/>
          <a:ext cx="5176911" cy="367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16922" y="6136155"/>
            <a:ext cx="4998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Australian paediatric cohort – RCH Melbourne</a:t>
            </a:r>
          </a:p>
        </p:txBody>
      </p:sp>
      <p:pic>
        <p:nvPicPr>
          <p:cNvPr id="13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457307" y="4206694"/>
            <a:ext cx="2391991" cy="190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88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xfrm>
            <a:off x="168812" y="166419"/>
            <a:ext cx="8229600" cy="6495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  <a:endParaRPr lang="en-US" altLang="en-US" sz="2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080469"/>
            <a:ext cx="8229600" cy="2001837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2. Treatment of heart failure:</a:t>
            </a:r>
            <a:endParaRPr lang="en-US" altLang="en-US" sz="2000" dirty="0">
              <a:latin typeface="Arial" charset="0"/>
              <a:cs typeface="Arial" charset="0"/>
            </a:endParaRPr>
          </a:p>
          <a:p>
            <a:r>
              <a:rPr lang="en-US" altLang="en-US" sz="2000" dirty="0">
                <a:latin typeface="Arial" charset="0"/>
                <a:cs typeface="Arial" charset="0"/>
              </a:rPr>
              <a:t>The NT experience with valve replacement	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5729" y="2306416"/>
            <a:ext cx="1919311" cy="1030550"/>
          </a:xfrm>
          <a:prstGeom prst="roundRect">
            <a:avLst>
              <a:gd name="adj" fmla="val 10000"/>
            </a:avLst>
          </a:prstGeom>
          <a:solidFill>
            <a:srgbClr val="CC33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57307" y="2444506"/>
            <a:ext cx="18777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Arial" charset="0"/>
              </a:rPr>
              <a:t>Mitral Valve replacement</a:t>
            </a:r>
          </a:p>
        </p:txBody>
      </p:sp>
      <p:pic>
        <p:nvPicPr>
          <p:cNvPr id="13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457307" y="4206694"/>
            <a:ext cx="2391991" cy="190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12" y="2081388"/>
            <a:ext cx="4928400" cy="37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3104638" y="6197520"/>
            <a:ext cx="6069012" cy="4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t>Carapetis  Asia Pacific Heart J. 1999;8:138-47.</a:t>
            </a:r>
          </a:p>
        </p:txBody>
      </p:sp>
    </p:spTree>
    <p:extLst>
      <p:ext uri="{BB962C8B-B14F-4D97-AF65-F5344CB8AC3E}">
        <p14:creationId xmlns:p14="http://schemas.microsoft.com/office/powerpoint/2010/main" val="15599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623"/>
            <a:ext cx="6691745" cy="766371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947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3. Prevention of stroke - anticoagulation </a:t>
            </a:r>
          </a:p>
          <a:p>
            <a:r>
              <a:rPr lang="en-AU" sz="2000" dirty="0"/>
              <a:t>Anticoagulation  management </a:t>
            </a:r>
          </a:p>
          <a:p>
            <a:pPr lvl="2"/>
            <a:r>
              <a:rPr lang="en-AU" sz="1600" dirty="0">
                <a:solidFill>
                  <a:srgbClr val="FF0000"/>
                </a:solidFill>
              </a:rPr>
              <a:t>Dilated left atrium</a:t>
            </a:r>
          </a:p>
          <a:p>
            <a:pPr lvl="2"/>
            <a:r>
              <a:rPr lang="en-AU" sz="1600" dirty="0">
                <a:solidFill>
                  <a:srgbClr val="FF0000"/>
                </a:solidFill>
              </a:rPr>
              <a:t>Atrial fibrillation</a:t>
            </a:r>
          </a:p>
          <a:p>
            <a:pPr lvl="2"/>
            <a:r>
              <a:rPr lang="en-AU" sz="1600" dirty="0">
                <a:solidFill>
                  <a:srgbClr val="FF0000"/>
                </a:solidFill>
              </a:rPr>
              <a:t>Mechanical valve</a:t>
            </a:r>
          </a:p>
          <a:p>
            <a:pPr lvl="2"/>
            <a:r>
              <a:rPr lang="en-AU" sz="1600" b="1" dirty="0">
                <a:solidFill>
                  <a:schemeClr val="accent3">
                    <a:lumMod val="50000"/>
                  </a:schemeClr>
                </a:solidFill>
              </a:rPr>
              <a:t>Options: Claxane / Warfarin </a:t>
            </a:r>
          </a:p>
          <a:p>
            <a:r>
              <a:rPr lang="en-AU" sz="2000" dirty="0"/>
              <a:t>Why?  To prevent:</a:t>
            </a:r>
          </a:p>
          <a:p>
            <a:pPr lvl="2"/>
            <a:r>
              <a:rPr lang="en-AU" sz="1600" dirty="0"/>
              <a:t>A stroke</a:t>
            </a:r>
          </a:p>
          <a:p>
            <a:pPr lvl="2"/>
            <a:r>
              <a:rPr lang="en-AU" sz="1600" dirty="0"/>
              <a:t>Mechanical valve blockage</a:t>
            </a:r>
          </a:p>
          <a:p>
            <a:pPr marL="914400" lvl="2" indent="0">
              <a:buNone/>
            </a:pPr>
            <a:endParaRPr lang="en-AU" sz="1600" dirty="0"/>
          </a:p>
          <a:p>
            <a:pPr lvl="2"/>
            <a:endParaRPr lang="en-AU" sz="1600" b="1" dirty="0"/>
          </a:p>
        </p:txBody>
      </p:sp>
      <p:pic>
        <p:nvPicPr>
          <p:cNvPr id="6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6964283" y="1292625"/>
            <a:ext cx="1907179" cy="15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180" y="5121792"/>
            <a:ext cx="1237330" cy="1008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197" y="5069284"/>
            <a:ext cx="962779" cy="1373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8" y="4430795"/>
            <a:ext cx="1371053" cy="1055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79" y="5570707"/>
            <a:ext cx="1836564" cy="1026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1025" y="3492121"/>
            <a:ext cx="4114301" cy="28134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32976" y="6258339"/>
            <a:ext cx="461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World j. </a:t>
            </a:r>
            <a:r>
              <a:rPr lang="en-AU" dirty="0" err="1"/>
              <a:t>ped</a:t>
            </a:r>
            <a:r>
              <a:rPr lang="en-AU" dirty="0"/>
              <a:t> </a:t>
            </a:r>
            <a:r>
              <a:rPr lang="en-AU" dirty="0" err="1"/>
              <a:t>cong</a:t>
            </a:r>
            <a:r>
              <a:rPr lang="en-AU" dirty="0"/>
              <a:t> card surgery </a:t>
            </a:r>
            <a:r>
              <a:rPr lang="en-AU" i="1" dirty="0"/>
              <a:t>2013 4: 155</a:t>
            </a:r>
            <a:endParaRPr lang="en-AU" dirty="0"/>
          </a:p>
        </p:txBody>
      </p:sp>
      <p:sp>
        <p:nvSpPr>
          <p:cNvPr id="11" name="TextBox 10"/>
          <p:cNvSpPr txBox="1"/>
          <p:nvPr/>
        </p:nvSpPr>
        <p:spPr>
          <a:xfrm>
            <a:off x="4849082" y="3082165"/>
            <a:ext cx="389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Survival free of stroke / major bleed</a:t>
            </a:r>
          </a:p>
        </p:txBody>
      </p:sp>
    </p:spTree>
    <p:extLst>
      <p:ext uri="{BB962C8B-B14F-4D97-AF65-F5344CB8AC3E}">
        <p14:creationId xmlns:p14="http://schemas.microsoft.com/office/powerpoint/2010/main" val="426481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3538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Monitoring of anticoagulation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729" t="19961" r="18230" b="37447"/>
          <a:stretch/>
        </p:blipFill>
        <p:spPr>
          <a:xfrm>
            <a:off x="193538" y="0"/>
            <a:ext cx="6246421" cy="2048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8" y="2323464"/>
            <a:ext cx="4478743" cy="251929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738690" y="2173188"/>
          <a:ext cx="3859046" cy="368808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19295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95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4505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COMPLICATION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000" dirty="0"/>
                        <a:t>%</a:t>
                      </a:r>
                      <a:r>
                        <a:rPr lang="en-AU" sz="2000" baseline="0" dirty="0"/>
                        <a:t> (n)</a:t>
                      </a:r>
                      <a:endParaRPr lang="en-AU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b="0" dirty="0"/>
                        <a:t>TOTAL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/>
                        <a:t>15.0% (25)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b="0" dirty="0"/>
                        <a:t>    Thrombotic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/>
                        <a:t>3.0% (5)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dirty="0"/>
                        <a:t>    Bleeding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12.0% (20)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dirty="0"/>
                        <a:t>             - mild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7.8% (13)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b="0" dirty="0"/>
                        <a:t>             - severe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b="0" dirty="0"/>
                        <a:t>3.6% (6)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dirty="0"/>
                        <a:t>             </a:t>
                      </a:r>
                      <a:r>
                        <a:rPr lang="en-AU" sz="1800" baseline="0" dirty="0"/>
                        <a:t>- </a:t>
                      </a:r>
                      <a:r>
                        <a:rPr lang="en-AU" sz="1800" dirty="0"/>
                        <a:t>fatal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0.6% (1)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dirty="0" err="1"/>
                        <a:t>Careflights</a:t>
                      </a:r>
                      <a:endParaRPr lang="en-AU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4.2% (7)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dirty="0"/>
                        <a:t>Hospital</a:t>
                      </a:r>
                      <a:r>
                        <a:rPr lang="en-AU" sz="1800" baseline="0" dirty="0"/>
                        <a:t> Visits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10.2% (17)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5697">
                <a:tc>
                  <a:txBody>
                    <a:bodyPr/>
                    <a:lstStyle/>
                    <a:p>
                      <a:pPr algn="l"/>
                      <a:r>
                        <a:rPr lang="en-AU" sz="1800" dirty="0"/>
                        <a:t>ICU admissions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800" dirty="0"/>
                        <a:t>2.4% (4)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137" y="4903545"/>
            <a:ext cx="4518303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000" b="1" u="sng" dirty="0"/>
              <a:t>Haemorrhagic Complications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dirty="0"/>
              <a:t>Documented 7.2 major non fatal &amp; 1.3 fatal per 100 patient years in a 2003 meta-analysis of 33 studies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1600" b="1" dirty="0">
                <a:solidFill>
                  <a:srgbClr val="FF0000"/>
                </a:solidFill>
              </a:rPr>
              <a:t>4.2 non-fatal &amp; 0.8 fatal bleeds per 100 patient years within our cohort</a:t>
            </a:r>
          </a:p>
          <a:p>
            <a:pPr lvl="2"/>
            <a:endParaRPr lang="en-AU" dirty="0"/>
          </a:p>
          <a:p>
            <a:endParaRPr lang="en-AU" b="1" u="sng" dirty="0"/>
          </a:p>
        </p:txBody>
      </p:sp>
    </p:spTree>
    <p:extLst>
      <p:ext uri="{BB962C8B-B14F-4D97-AF65-F5344CB8AC3E}">
        <p14:creationId xmlns:p14="http://schemas.microsoft.com/office/powerpoint/2010/main" val="2774435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20"/>
            <a:ext cx="6691745" cy="850777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947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4. Management of arrhythmias</a:t>
            </a:r>
          </a:p>
          <a:p>
            <a:pPr marL="0" indent="0">
              <a:buNone/>
            </a:pPr>
            <a:endParaRPr lang="en-AU" sz="2000" b="1" dirty="0"/>
          </a:p>
          <a:p>
            <a:r>
              <a:rPr lang="en-AU" sz="2000" dirty="0"/>
              <a:t>Arrhythmia management</a:t>
            </a:r>
          </a:p>
          <a:p>
            <a:pPr lvl="2"/>
            <a:r>
              <a:rPr lang="en-AU" sz="1600" dirty="0"/>
              <a:t>Ablation</a:t>
            </a:r>
          </a:p>
          <a:p>
            <a:pPr lvl="2"/>
            <a:r>
              <a:rPr lang="en-AU" sz="1600" dirty="0"/>
              <a:t>Medication – digoxin </a:t>
            </a:r>
          </a:p>
          <a:p>
            <a:pPr lvl="2"/>
            <a:r>
              <a:rPr lang="en-AU" sz="1600" dirty="0"/>
              <a:t>Anticoagulation</a:t>
            </a:r>
          </a:p>
        </p:txBody>
      </p:sp>
      <p:pic>
        <p:nvPicPr>
          <p:cNvPr id="6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5257038" y="2078612"/>
            <a:ext cx="3429762" cy="272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444" y="3967847"/>
            <a:ext cx="3947351" cy="20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759"/>
            <a:ext cx="6691745" cy="766371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2716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5. Prevention of endocarditis</a:t>
            </a:r>
          </a:p>
          <a:p>
            <a:pPr lvl="2"/>
            <a:endParaRPr lang="en-AU" sz="1800" dirty="0" smtClean="0"/>
          </a:p>
          <a:p>
            <a:pPr lvl="2"/>
            <a:r>
              <a:rPr lang="en-AU" sz="1800" dirty="0" smtClean="0"/>
              <a:t>Brushing </a:t>
            </a:r>
            <a:r>
              <a:rPr lang="en-AU" sz="1800" dirty="0"/>
              <a:t>teeth twice daily</a:t>
            </a:r>
          </a:p>
          <a:p>
            <a:pPr lvl="2"/>
            <a:endParaRPr lang="en-AU" sz="1800" dirty="0"/>
          </a:p>
          <a:p>
            <a:pPr lvl="2"/>
            <a:r>
              <a:rPr lang="en-AU" sz="1800" dirty="0"/>
              <a:t>Dental review 6 monthly</a:t>
            </a:r>
          </a:p>
          <a:p>
            <a:pPr lvl="2"/>
            <a:endParaRPr lang="en-AU" sz="1800" dirty="0"/>
          </a:p>
          <a:p>
            <a:pPr lvl="2"/>
            <a:r>
              <a:rPr lang="en-AU" sz="1800" dirty="0"/>
              <a:t>Endocarditis prophylaxis at time of dental  procedures</a:t>
            </a:r>
          </a:p>
          <a:p>
            <a:pPr lvl="2"/>
            <a:endParaRPr lang="en-AU" sz="1800" dirty="0"/>
          </a:p>
        </p:txBody>
      </p:sp>
      <p:pic>
        <p:nvPicPr>
          <p:cNvPr id="6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7033284" y="4862286"/>
            <a:ext cx="1972830" cy="156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88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What is</a:t>
            </a:r>
            <a:b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rheumatic heart disease?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0" y="3791494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10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20286"/>
            <a:ext cx="6691745" cy="1143000"/>
          </a:xfrm>
        </p:spPr>
        <p:txBody>
          <a:bodyPr/>
          <a:lstStyle/>
          <a:p>
            <a:r>
              <a:rPr lang="en-AU" sz="2800" dirty="0"/>
              <a:t>Tertiary prevention of RHD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2716"/>
            <a:ext cx="8229600" cy="5257800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6.  Prevention of pregnancy related complications</a:t>
            </a:r>
          </a:p>
        </p:txBody>
      </p:sp>
      <p:pic>
        <p:nvPicPr>
          <p:cNvPr id="6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5928792" y="2612571"/>
            <a:ext cx="2758007" cy="21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8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44563"/>
          </a:xfrm>
        </p:spPr>
        <p:txBody>
          <a:bodyPr/>
          <a:lstStyle/>
          <a:p>
            <a:pPr algn="l"/>
            <a:r>
              <a:rPr lang="en-AU" sz="3200" dirty="0" smtClean="0">
                <a:solidFill>
                  <a:schemeClr val="bg1"/>
                </a:solidFill>
              </a:rPr>
              <a:t>Why does RHD get worse in pregnancy?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532" y="1315494"/>
            <a:ext cx="8229600" cy="5085306"/>
          </a:xfrm>
        </p:spPr>
        <p:txBody>
          <a:bodyPr/>
          <a:lstStyle/>
          <a:p>
            <a:r>
              <a:rPr lang="en-AU" dirty="0" smtClean="0"/>
              <a:t>Normal pregnancy:</a:t>
            </a:r>
          </a:p>
          <a:p>
            <a:pPr lvl="1"/>
            <a:r>
              <a:rPr lang="en-AU" dirty="0" smtClean="0"/>
              <a:t>30-50% increase in blood volume</a:t>
            </a:r>
          </a:p>
          <a:p>
            <a:pPr lvl="1"/>
            <a:r>
              <a:rPr lang="en-AU" dirty="0" smtClean="0"/>
              <a:t>Increase in heart rate by 10-15 beats per minute</a:t>
            </a:r>
          </a:p>
          <a:p>
            <a:pPr lvl="2"/>
            <a:r>
              <a:rPr lang="en-AU" dirty="0" smtClean="0">
                <a:sym typeface="Wingdings" panose="05000000000000000000" pitchFamily="2" charset="2"/>
              </a:rPr>
              <a:t>therefore </a:t>
            </a:r>
            <a:r>
              <a:rPr lang="en-AU" dirty="0" smtClean="0"/>
              <a:t>‘</a:t>
            </a:r>
            <a:r>
              <a:rPr lang="en-AU" dirty="0" err="1" smtClean="0"/>
              <a:t>hyperdynamic</a:t>
            </a:r>
            <a:r>
              <a:rPr lang="en-AU" dirty="0" smtClean="0"/>
              <a:t> circulation’; major extra cardiac work needed.</a:t>
            </a:r>
          </a:p>
          <a:p>
            <a:pPr lvl="1"/>
            <a:r>
              <a:rPr lang="en-AU" dirty="0" smtClean="0"/>
              <a:t>Labour – further major increase in cardiac work needed</a:t>
            </a:r>
          </a:p>
          <a:p>
            <a:r>
              <a:rPr lang="en-AU" dirty="0" smtClean="0"/>
              <a:t>If heart capacity is reduced due to RHD, then breathlessness and heart failure can occur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84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17" y="61414"/>
            <a:ext cx="8229600" cy="1023605"/>
          </a:xfrm>
        </p:spPr>
        <p:txBody>
          <a:bodyPr/>
          <a:lstStyle/>
          <a:p>
            <a:r>
              <a:rPr lang="en-AU" sz="2800" dirty="0">
                <a:solidFill>
                  <a:schemeClr val="bg1"/>
                </a:solidFill>
              </a:rPr>
              <a:t>Pregnancy:</a:t>
            </a:r>
            <a:br>
              <a:rPr lang="en-AU" sz="2800" dirty="0">
                <a:solidFill>
                  <a:schemeClr val="bg1"/>
                </a:solidFill>
              </a:rPr>
            </a:br>
            <a:r>
              <a:rPr lang="en-AU" sz="2800" dirty="0">
                <a:solidFill>
                  <a:schemeClr val="bg1"/>
                </a:solidFill>
              </a:rPr>
              <a:t>Careful planning, careful management</a:t>
            </a:r>
            <a:br>
              <a:rPr lang="en-AU" sz="2800" dirty="0">
                <a:solidFill>
                  <a:schemeClr val="bg1"/>
                </a:solidFill>
              </a:rPr>
            </a:br>
            <a:endParaRPr lang="en-AU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9768"/>
            <a:ext cx="8229600" cy="1154869"/>
          </a:xfrm>
        </p:spPr>
        <p:txBody>
          <a:bodyPr/>
          <a:lstStyle/>
          <a:p>
            <a:r>
              <a:rPr lang="en-AU" sz="2000" dirty="0"/>
              <a:t>Contraception to allow for careful planning </a:t>
            </a:r>
          </a:p>
          <a:p>
            <a:r>
              <a:rPr lang="en-AU" sz="2000" dirty="0"/>
              <a:t>Education:  risks for mother / risk for baby</a:t>
            </a:r>
          </a:p>
          <a:p>
            <a:r>
              <a:rPr lang="en-AU" sz="2000" dirty="0"/>
              <a:t>Advice / decision on anticoagulation</a:t>
            </a:r>
          </a:p>
        </p:txBody>
      </p:sp>
      <p:pic>
        <p:nvPicPr>
          <p:cNvPr id="7" name="Picture 6" descr="C:\Users\Bogi\Pictures\Takeheart\QR7A71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9" r="22351" b="20412"/>
          <a:stretch>
            <a:fillRect/>
          </a:stretch>
        </p:blipFill>
        <p:spPr bwMode="auto">
          <a:xfrm>
            <a:off x="7267699" y="5187234"/>
            <a:ext cx="1668544" cy="132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Image result for balance scales clip ar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387" y="5080994"/>
            <a:ext cx="1353386" cy="1050864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414066"/>
              </p:ext>
            </p:extLst>
          </p:nvPr>
        </p:nvGraphicFramePr>
        <p:xfrm>
          <a:off x="273050" y="2294637"/>
          <a:ext cx="8815593" cy="192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56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13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38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Warfarin - tablets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/>
                        <a:t>Clexane</a:t>
                      </a:r>
                      <a:r>
                        <a:rPr lang="en-AU" dirty="0"/>
                        <a:t>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Heparin infusion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Safest for mother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Safest for</a:t>
                      </a:r>
                      <a:r>
                        <a:rPr lang="en-AU" baseline="0" dirty="0"/>
                        <a:t> baby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Not an option to stay</a:t>
                      </a:r>
                      <a:r>
                        <a:rPr lang="en-AU" baseline="0" dirty="0"/>
                        <a:t> on infusion for 40 weeks</a:t>
                      </a:r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/>
                        <a:t>Miscarriage, late foetal loss -30%</a:t>
                      </a:r>
                    </a:p>
                    <a:p>
                      <a:r>
                        <a:rPr lang="en-AU" dirty="0" err="1"/>
                        <a:t>Embryopathy</a:t>
                      </a:r>
                      <a:r>
                        <a:rPr lang="en-AU" dirty="0"/>
                        <a:t>- birth defects – 8%</a:t>
                      </a:r>
                    </a:p>
                    <a:p>
                      <a:r>
                        <a:rPr lang="en-AU" dirty="0"/>
                        <a:t>-greatest</a:t>
                      </a:r>
                      <a:r>
                        <a:rPr lang="en-AU" baseline="0" dirty="0"/>
                        <a:t> risk 6-12 weeks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/>
                        <a:t>20% risk of valve blockage</a:t>
                      </a:r>
                    </a:p>
                    <a:p>
                      <a:r>
                        <a:rPr lang="en-AU" dirty="0"/>
                        <a:t>Peri-partum haemorrhage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7200" y="4304482"/>
            <a:ext cx="2808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u="sng" dirty="0"/>
              <a:t>Option1:</a:t>
            </a:r>
          </a:p>
          <a:p>
            <a:pPr marL="342900" indent="-342900">
              <a:buAutoNum type="arabicPeriod"/>
            </a:pPr>
            <a:r>
              <a:rPr lang="en-AU" dirty="0" err="1"/>
              <a:t>Clexane</a:t>
            </a:r>
            <a:r>
              <a:rPr lang="en-AU" dirty="0"/>
              <a:t> 0- 13 weeks</a:t>
            </a:r>
          </a:p>
          <a:p>
            <a:pPr marL="342900" indent="-342900">
              <a:buAutoNum type="arabicPeriod"/>
            </a:pPr>
            <a:r>
              <a:rPr lang="en-AU" dirty="0"/>
              <a:t>Warfarin 14-36 weeks</a:t>
            </a:r>
          </a:p>
          <a:p>
            <a:pPr marL="342900" indent="-342900">
              <a:buAutoNum type="arabicPeriod"/>
            </a:pPr>
            <a:r>
              <a:rPr lang="en-AU" dirty="0"/>
              <a:t>Then </a:t>
            </a:r>
            <a:r>
              <a:rPr lang="en-AU" dirty="0" err="1"/>
              <a:t>Clexane</a:t>
            </a:r>
            <a:endParaRPr lang="en-AU" dirty="0"/>
          </a:p>
          <a:p>
            <a:r>
              <a:rPr lang="en-AU" b="1" u="sng" dirty="0"/>
              <a:t>Option 2:</a:t>
            </a:r>
          </a:p>
          <a:p>
            <a:pPr marL="342900" indent="-342900">
              <a:buAutoNum type="arabicPeriod"/>
            </a:pPr>
            <a:r>
              <a:rPr lang="en-AU" dirty="0"/>
              <a:t>Warfarin until 36 weeks</a:t>
            </a:r>
          </a:p>
          <a:p>
            <a:pPr marL="342900" indent="-342900">
              <a:buAutoNum type="arabicPeriod"/>
            </a:pPr>
            <a:r>
              <a:rPr lang="en-AU" dirty="0"/>
              <a:t>Then </a:t>
            </a:r>
            <a:r>
              <a:rPr lang="en-AU" dirty="0" err="1"/>
              <a:t>Clexane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006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44563"/>
          </a:xfrm>
        </p:spPr>
        <p:txBody>
          <a:bodyPr/>
          <a:lstStyle/>
          <a:p>
            <a:pPr algn="l"/>
            <a:r>
              <a:rPr lang="en-AU" sz="3200" dirty="0" smtClean="0">
                <a:solidFill>
                  <a:schemeClr val="bg1"/>
                </a:solidFill>
              </a:rPr>
              <a:t>Optimally manage </a:t>
            </a:r>
            <a:r>
              <a:rPr lang="en-AU" sz="3200" dirty="0" err="1" smtClean="0">
                <a:solidFill>
                  <a:schemeClr val="bg1"/>
                </a:solidFill>
              </a:rPr>
              <a:t>comorbidites</a:t>
            </a:r>
            <a:r>
              <a:rPr lang="en-AU" sz="3200" dirty="0" smtClean="0">
                <a:solidFill>
                  <a:schemeClr val="bg1"/>
                </a:solidFill>
              </a:rPr>
              <a:t>; prevent added health problems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5826"/>
            <a:ext cx="8229600" cy="3800475"/>
          </a:xfrm>
        </p:spPr>
        <p:txBody>
          <a:bodyPr/>
          <a:lstStyle/>
          <a:p>
            <a:r>
              <a:rPr lang="en-AU" dirty="0" smtClean="0"/>
              <a:t>Make sure any comorbidities are properly managed</a:t>
            </a:r>
          </a:p>
          <a:p>
            <a:r>
              <a:rPr lang="en-AU" dirty="0" smtClean="0"/>
              <a:t>Make sure preventive medicine is used effectively </a:t>
            </a:r>
          </a:p>
          <a:p>
            <a:pPr lvl="1"/>
            <a:r>
              <a:rPr lang="en-AU" dirty="0" smtClean="0"/>
              <a:t>RHD patients at risk of other communicable disease, and may poorly tolerate added burden of illness</a:t>
            </a:r>
          </a:p>
          <a:p>
            <a:pPr lvl="2"/>
            <a:r>
              <a:rPr lang="en-AU" dirty="0" smtClean="0"/>
              <a:t>Pap smears</a:t>
            </a:r>
          </a:p>
          <a:p>
            <a:pPr lvl="2"/>
            <a:r>
              <a:rPr lang="en-AU" dirty="0" smtClean="0"/>
              <a:t>STI avoidance</a:t>
            </a:r>
          </a:p>
          <a:p>
            <a:pPr lvl="2"/>
            <a:r>
              <a:rPr lang="en-AU" dirty="0" smtClean="0"/>
              <a:t>Quit smoking assistance</a:t>
            </a:r>
          </a:p>
          <a:p>
            <a:pPr lvl="2"/>
            <a:r>
              <a:rPr lang="en-AU" dirty="0" smtClean="0"/>
              <a:t>Weight loss assistance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632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Management:</a:t>
            </a:r>
            <a:b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Education and self management support</a:t>
            </a:r>
            <a:b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</a:br>
            <a:endParaRPr lang="en-US" sz="3600" b="0" dirty="0" smtClean="0">
              <a:latin typeface="Calibri" panose="020F0502020204030204" pitchFamily="34" charset="0"/>
              <a:cs typeface="David" pitchFamily="34" charset="-79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899" y="3818129"/>
            <a:ext cx="3248025" cy="213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6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180" y="1355844"/>
            <a:ext cx="8561298" cy="503996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kern="1200" dirty="0" smtClean="0">
                <a:latin typeface="Calibri" panose="020F0502020204030204" pitchFamily="34" charset="0"/>
                <a:cs typeface="David" pitchFamily="34" charset="-79"/>
              </a:rPr>
              <a:t>Formal sit-down discussion with patient and all relevant kin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Calibri" panose="020F0502020204030204" pitchFamily="34" charset="0"/>
                <a:cs typeface="David" pitchFamily="34" charset="-79"/>
              </a:rPr>
              <a:t>Provide information in patient’s own language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  <a:cs typeface="David" pitchFamily="34" charset="-79"/>
              </a:rPr>
              <a:t>Use RHD Australia resources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1200" dirty="0" smtClean="0">
                <a:latin typeface="Calibri" panose="020F0502020204030204" pitchFamily="34" charset="0"/>
                <a:cs typeface="David" pitchFamily="34" charset="-79"/>
              </a:rPr>
              <a:t>Use self-management support tools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  <a:cs typeface="David" pitchFamily="34" charset="-79"/>
              </a:rPr>
              <a:t>Tailor </a:t>
            </a:r>
            <a:r>
              <a:rPr lang="en-US" sz="2800" dirty="0">
                <a:latin typeface="Calibri" panose="020F0502020204030204" pitchFamily="34" charset="0"/>
                <a:cs typeface="David" pitchFamily="34" charset="-79"/>
              </a:rPr>
              <a:t>to the individual’s </a:t>
            </a:r>
            <a:r>
              <a:rPr lang="en-US" sz="2800" dirty="0" smtClean="0">
                <a:latin typeface="Calibri" panose="020F0502020204030204" pitchFamily="34" charset="0"/>
                <a:cs typeface="David" pitchFamily="34" charset="-79"/>
              </a:rPr>
              <a:t>age, education, level </a:t>
            </a:r>
            <a:r>
              <a:rPr lang="en-US" sz="2800" dirty="0">
                <a:latin typeface="Calibri" panose="020F0502020204030204" pitchFamily="34" charset="0"/>
                <a:cs typeface="David" pitchFamily="34" charset="-79"/>
              </a:rPr>
              <a:t>of disease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kern="1200" dirty="0" smtClean="0">
                <a:latin typeface="Calibri" panose="020F0502020204030204" pitchFamily="34" charset="0"/>
                <a:cs typeface="David" pitchFamily="34" charset="-79"/>
              </a:rPr>
              <a:t>Offer hope and encouragement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Calibri" panose="020F0502020204030204" pitchFamily="34" charset="0"/>
                <a:cs typeface="David" pitchFamily="34" charset="-79"/>
              </a:rPr>
              <a:t>Different health staff need to give consistent, accurate messages</a:t>
            </a:r>
          </a:p>
        </p:txBody>
      </p:sp>
      <p:sp>
        <p:nvSpPr>
          <p:cNvPr id="36867" name="Rectangle 2"/>
          <p:cNvSpPr txBox="1">
            <a:spLocks noChangeArrowheads="1"/>
          </p:cNvSpPr>
          <p:nvPr/>
        </p:nvSpPr>
        <p:spPr bwMode="gray">
          <a:xfrm>
            <a:off x="130635" y="145954"/>
            <a:ext cx="8172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Education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&amp; self-management support</a:t>
            </a:r>
          </a:p>
        </p:txBody>
      </p:sp>
    </p:spTree>
    <p:extLst>
      <p:ext uri="{BB962C8B-B14F-4D97-AF65-F5344CB8AC3E}">
        <p14:creationId xmlns:p14="http://schemas.microsoft.com/office/powerpoint/2010/main" val="25977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Role of the primary care provider</a:t>
            </a:r>
            <a:r>
              <a:rPr lang="en-US" sz="5400" dirty="0" smtClean="0">
                <a:latin typeface="Calibri" panose="020F0502020204030204" pitchFamily="34" charset="0"/>
              </a:rPr>
              <a:t/>
            </a:r>
            <a:br>
              <a:rPr lang="en-US" sz="5400" dirty="0" smtClean="0">
                <a:latin typeface="Calibri" panose="020F0502020204030204" pitchFamily="34" charset="0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in RHD care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336" y="4257186"/>
            <a:ext cx="2581275" cy="171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75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" y="-1724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Role of the primary care provider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69" y="1158737"/>
            <a:ext cx="8625841" cy="5268189"/>
          </a:xfrm>
        </p:spPr>
        <p:txBody>
          <a:bodyPr/>
          <a:lstStyle/>
          <a:p>
            <a:r>
              <a:rPr lang="en-AU" sz="2400" dirty="0" smtClean="0"/>
              <a:t>Coordinate the RHD care plan</a:t>
            </a:r>
          </a:p>
          <a:p>
            <a:pPr lvl="1"/>
            <a:r>
              <a:rPr lang="en-AU" sz="2400" dirty="0" smtClean="0"/>
              <a:t>Secondary prophylaxis</a:t>
            </a:r>
          </a:p>
          <a:p>
            <a:pPr lvl="1"/>
            <a:r>
              <a:rPr lang="en-AU" sz="2400" dirty="0" smtClean="0"/>
              <a:t>Specialist medical and dental appointments</a:t>
            </a:r>
          </a:p>
          <a:p>
            <a:pPr lvl="1"/>
            <a:r>
              <a:rPr lang="en-AU" sz="2400" dirty="0" smtClean="0"/>
              <a:t>Oral medications - making sure prescriptions are up to date, support adherence, monitor for side effects</a:t>
            </a:r>
          </a:p>
          <a:p>
            <a:pPr lvl="1"/>
            <a:r>
              <a:rPr lang="en-AU" sz="2400" dirty="0" smtClean="0"/>
              <a:t>Make sure INRs checked for </a:t>
            </a:r>
            <a:r>
              <a:rPr lang="en-AU" sz="2400" dirty="0" err="1" smtClean="0"/>
              <a:t>warfarinised</a:t>
            </a:r>
            <a:r>
              <a:rPr lang="en-AU" sz="2400" dirty="0" smtClean="0"/>
              <a:t> patients</a:t>
            </a:r>
          </a:p>
          <a:p>
            <a:r>
              <a:rPr lang="en-AU" sz="2400" dirty="0"/>
              <a:t>Support, educate, encourage</a:t>
            </a:r>
          </a:p>
          <a:p>
            <a:pPr lvl="1"/>
            <a:r>
              <a:rPr lang="en-AU" sz="2400" dirty="0"/>
              <a:t>Improve health literacy for patients and their families</a:t>
            </a:r>
          </a:p>
          <a:p>
            <a:r>
              <a:rPr lang="en-AU" sz="2400" dirty="0"/>
              <a:t>Understand the psychological consequences of being labelled with a chronic disease in childhood/adolescence</a:t>
            </a:r>
          </a:p>
          <a:p>
            <a:pPr lvl="1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6664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435191"/>
            <a:ext cx="8229600" cy="944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Role of </a:t>
            </a:r>
            <a:r>
              <a:rPr lang="en-US" dirty="0" smtClean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a RHD Register</a:t>
            </a:r>
            <a:r>
              <a:rPr lang="en-US" sz="4800" dirty="0">
                <a:latin typeface="Calibri" panose="020F0502020204030204" pitchFamily="34" charset="0"/>
              </a:rPr>
              <a:t/>
            </a:r>
            <a:br>
              <a:rPr lang="en-US" sz="4800" dirty="0">
                <a:latin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David" pitchFamily="34" charset="-79"/>
              </a:rPr>
              <a:t>in RHD care</a:t>
            </a:r>
            <a:endParaRPr lang="en-AU" dirty="0"/>
          </a:p>
        </p:txBody>
      </p:sp>
      <p:pic>
        <p:nvPicPr>
          <p:cNvPr id="1026" name="Picture 2" descr="http://web.mit.edu/athletics/www/testim/aboutims/affli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661" y="331968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68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3" y="940517"/>
            <a:ext cx="8874034" cy="5002757"/>
          </a:xfrm>
        </p:spPr>
        <p:txBody>
          <a:bodyPr/>
          <a:lstStyle/>
          <a:p>
            <a:pPr marL="0" indent="0">
              <a:buNone/>
            </a:pPr>
            <a:r>
              <a:rPr lang="en-AU" sz="2800" dirty="0" smtClean="0">
                <a:solidFill>
                  <a:srgbClr val="002060"/>
                </a:solidFill>
              </a:rPr>
              <a:t>1. Ensure success of 2</a:t>
            </a:r>
            <a:r>
              <a:rPr lang="en-AU" sz="2800" baseline="30000" dirty="0" smtClean="0">
                <a:solidFill>
                  <a:srgbClr val="002060"/>
                </a:solidFill>
              </a:rPr>
              <a:t>ry</a:t>
            </a:r>
            <a:r>
              <a:rPr lang="en-AU" sz="2800" dirty="0" smtClean="0">
                <a:solidFill>
                  <a:srgbClr val="002060"/>
                </a:solidFill>
              </a:rPr>
              <a:t> prophylaxis by</a:t>
            </a:r>
            <a:endParaRPr lang="en-AU" sz="2800" dirty="0">
              <a:solidFill>
                <a:srgbClr val="002060"/>
              </a:solidFill>
            </a:endParaRPr>
          </a:p>
          <a:p>
            <a:pPr lvl="1">
              <a:buSzPts val="2000"/>
              <a:buFont typeface="Arial"/>
              <a:buChar char="•"/>
            </a:pPr>
            <a:r>
              <a:rPr lang="en-AU" sz="2400" dirty="0">
                <a:solidFill>
                  <a:srgbClr val="002060"/>
                </a:solidFill>
              </a:rPr>
              <a:t>Providing </a:t>
            </a:r>
            <a:r>
              <a:rPr lang="en-AU" sz="2400" dirty="0" smtClean="0">
                <a:solidFill>
                  <a:srgbClr val="002060"/>
                </a:solidFill>
              </a:rPr>
              <a:t>lists </a:t>
            </a:r>
            <a:r>
              <a:rPr lang="en-AU" sz="2400" dirty="0">
                <a:solidFill>
                  <a:srgbClr val="002060"/>
                </a:solidFill>
              </a:rPr>
              <a:t>of people for secondary prophylaxis</a:t>
            </a:r>
          </a:p>
          <a:p>
            <a:pPr lvl="1">
              <a:buSzPts val="2000"/>
              <a:buFont typeface="Arial"/>
              <a:buChar char="•"/>
            </a:pPr>
            <a:r>
              <a:rPr lang="en-AU" sz="2400" dirty="0">
                <a:solidFill>
                  <a:srgbClr val="002060"/>
                </a:solidFill>
              </a:rPr>
              <a:t>Identifying when secondary prophylaxis is not being delivered </a:t>
            </a:r>
            <a:r>
              <a:rPr lang="en-AU" sz="2400" dirty="0" smtClean="0">
                <a:solidFill>
                  <a:srgbClr val="002060"/>
                </a:solidFill>
              </a:rPr>
              <a:t>and </a:t>
            </a:r>
            <a:r>
              <a:rPr lang="en-AU" sz="2400" dirty="0">
                <a:solidFill>
                  <a:srgbClr val="002060"/>
                </a:solidFill>
              </a:rPr>
              <a:t>feeding </a:t>
            </a:r>
            <a:r>
              <a:rPr lang="en-AU" sz="2400" dirty="0" smtClean="0">
                <a:solidFill>
                  <a:srgbClr val="002060"/>
                </a:solidFill>
              </a:rPr>
              <a:t>information </a:t>
            </a:r>
            <a:r>
              <a:rPr lang="en-AU" sz="2400" dirty="0">
                <a:solidFill>
                  <a:srgbClr val="002060"/>
                </a:solidFill>
              </a:rPr>
              <a:t>back to </a:t>
            </a:r>
            <a:r>
              <a:rPr lang="en-AU" sz="2400" dirty="0" smtClean="0">
                <a:solidFill>
                  <a:srgbClr val="002060"/>
                </a:solidFill>
              </a:rPr>
              <a:t>clinic</a:t>
            </a:r>
            <a:endParaRPr lang="en-A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AU" sz="2800" dirty="0">
                <a:solidFill>
                  <a:srgbClr val="002060"/>
                </a:solidFill>
              </a:rPr>
              <a:t>2. Facilitate coordination of ongoing care by</a:t>
            </a:r>
          </a:p>
          <a:p>
            <a:pPr lvl="1">
              <a:buSzPts val="2400"/>
              <a:buFont typeface="Arial"/>
              <a:buChar char="•"/>
            </a:pPr>
            <a:r>
              <a:rPr lang="en-AU" sz="2400" dirty="0" smtClean="0">
                <a:solidFill>
                  <a:srgbClr val="002060"/>
                </a:solidFill>
              </a:rPr>
              <a:t>Generating </a:t>
            </a:r>
            <a:r>
              <a:rPr lang="en-AU" sz="2400" dirty="0">
                <a:solidFill>
                  <a:srgbClr val="002060"/>
                </a:solidFill>
              </a:rPr>
              <a:t>regular reports to enable </a:t>
            </a:r>
            <a:r>
              <a:rPr lang="en-AU" sz="2400" dirty="0" smtClean="0">
                <a:solidFill>
                  <a:srgbClr val="002060"/>
                </a:solidFill>
              </a:rPr>
              <a:t>recall </a:t>
            </a:r>
            <a:r>
              <a:rPr lang="en-AU" sz="2400" dirty="0">
                <a:solidFill>
                  <a:srgbClr val="002060"/>
                </a:solidFill>
              </a:rPr>
              <a:t>and review</a:t>
            </a:r>
          </a:p>
          <a:p>
            <a:pPr lvl="1">
              <a:buSzPts val="2400"/>
              <a:buFont typeface="Arial"/>
              <a:buChar char="•"/>
            </a:pPr>
            <a:r>
              <a:rPr lang="en-AU" sz="2400" dirty="0">
                <a:solidFill>
                  <a:srgbClr val="002060"/>
                </a:solidFill>
              </a:rPr>
              <a:t>Ensuring that </a:t>
            </a:r>
            <a:r>
              <a:rPr lang="en-AU" sz="2400" dirty="0" smtClean="0">
                <a:solidFill>
                  <a:srgbClr val="002060"/>
                </a:solidFill>
              </a:rPr>
              <a:t>patients are </a:t>
            </a:r>
            <a:r>
              <a:rPr lang="en-AU" sz="2400" dirty="0">
                <a:solidFill>
                  <a:srgbClr val="002060"/>
                </a:solidFill>
              </a:rPr>
              <a:t>not lost to follow-up</a:t>
            </a:r>
          </a:p>
          <a:p>
            <a:pPr lvl="1">
              <a:buSzPts val="2400"/>
              <a:buFont typeface="Arial"/>
              <a:buChar char="•"/>
            </a:pPr>
            <a:r>
              <a:rPr lang="en-AU" sz="2400" dirty="0">
                <a:solidFill>
                  <a:srgbClr val="002060"/>
                </a:solidFill>
              </a:rPr>
              <a:t>Facilitating health </a:t>
            </a:r>
            <a:r>
              <a:rPr lang="en-AU" sz="2400" dirty="0" smtClean="0">
                <a:solidFill>
                  <a:srgbClr val="002060"/>
                </a:solidFill>
              </a:rPr>
              <a:t>education</a:t>
            </a:r>
            <a:endParaRPr lang="en-A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AU" sz="2800" dirty="0">
                <a:solidFill>
                  <a:srgbClr val="002060"/>
                </a:solidFill>
              </a:rPr>
              <a:t>3. Provide epidemiological data:</a:t>
            </a:r>
          </a:p>
          <a:p>
            <a:pPr lvl="1">
              <a:buSzPts val="2400"/>
              <a:buFont typeface="Arial"/>
              <a:buChar char="•"/>
            </a:pPr>
            <a:r>
              <a:rPr lang="en-AU" sz="2400" dirty="0">
                <a:solidFill>
                  <a:srgbClr val="002060"/>
                </a:solidFill>
              </a:rPr>
              <a:t>To monitor </a:t>
            </a:r>
            <a:r>
              <a:rPr lang="en-AU" sz="2400" dirty="0" smtClean="0">
                <a:solidFill>
                  <a:srgbClr val="002060"/>
                </a:solidFill>
              </a:rPr>
              <a:t>ARF/RHD incidence / prevalence </a:t>
            </a:r>
            <a:endParaRPr lang="en-AU" sz="2400" dirty="0">
              <a:solidFill>
                <a:srgbClr val="002060"/>
              </a:solidFill>
            </a:endParaRPr>
          </a:p>
          <a:p>
            <a:pPr lvl="1">
              <a:buSzPts val="2400"/>
              <a:buFont typeface="Arial"/>
              <a:buChar char="•"/>
            </a:pPr>
            <a:r>
              <a:rPr lang="en-AU" sz="2400" dirty="0" smtClean="0">
                <a:solidFill>
                  <a:srgbClr val="002060"/>
                </a:solidFill>
              </a:rPr>
              <a:t>For </a:t>
            </a:r>
            <a:r>
              <a:rPr lang="en-AU" sz="2400" dirty="0">
                <a:solidFill>
                  <a:srgbClr val="002060"/>
                </a:solidFill>
              </a:rPr>
              <a:t>program evaluation</a:t>
            </a:r>
          </a:p>
          <a:p>
            <a:pPr marL="457200" lvl="1" indent="0">
              <a:buNone/>
            </a:pPr>
            <a:endParaRPr lang="en-AU" dirty="0">
              <a:solidFill>
                <a:srgbClr val="002060"/>
              </a:solidFill>
            </a:endParaRPr>
          </a:p>
          <a:p>
            <a:endParaRPr lang="en-AU" dirty="0"/>
          </a:p>
        </p:txBody>
      </p:sp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63500" y="39688"/>
            <a:ext cx="8785225" cy="755650"/>
          </a:xfrm>
        </p:spPr>
        <p:txBody>
          <a:bodyPr/>
          <a:lstStyle/>
          <a:p>
            <a:pPr algn="l"/>
            <a:r>
              <a:rPr lang="en-AU" sz="2800" b="1" dirty="0" smtClean="0">
                <a:solidFill>
                  <a:schemeClr val="bg1"/>
                </a:solidFill>
              </a:rPr>
              <a:t>Objectives of register-based prevention program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1963" y="5013893"/>
            <a:ext cx="2533660" cy="142371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12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8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2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" y="-1724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Take-home messages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609" y="1393855"/>
            <a:ext cx="8625841" cy="3800475"/>
          </a:xfrm>
        </p:spPr>
        <p:txBody>
          <a:bodyPr/>
          <a:lstStyle/>
          <a:p>
            <a:r>
              <a:rPr lang="en-AU" sz="2400" dirty="0" smtClean="0"/>
              <a:t>Prevent RHD from occurring </a:t>
            </a:r>
          </a:p>
          <a:p>
            <a:r>
              <a:rPr lang="en-AU" sz="2400" dirty="0" smtClean="0"/>
              <a:t>Prevent existing RHD from getting worse</a:t>
            </a:r>
          </a:p>
          <a:p>
            <a:r>
              <a:rPr lang="en-AU" sz="2400" dirty="0" smtClean="0"/>
              <a:t>Diagnose RHD early, before it starts causing symptoms</a:t>
            </a:r>
          </a:p>
          <a:p>
            <a:r>
              <a:rPr lang="en-AU" sz="2400" dirty="0" smtClean="0"/>
              <a:t>Through repeated education sessions with the patient and their family, make sure the patient understands that</a:t>
            </a:r>
          </a:p>
          <a:p>
            <a:pPr lvl="1"/>
            <a:r>
              <a:rPr lang="en-AU" sz="2400" dirty="0" smtClean="0"/>
              <a:t>RHD is very serious, but</a:t>
            </a:r>
          </a:p>
          <a:p>
            <a:pPr lvl="1"/>
            <a:r>
              <a:rPr lang="en-AU" sz="2400" dirty="0" smtClean="0"/>
              <a:t>No matter how severe, there are good treatment options</a:t>
            </a:r>
          </a:p>
          <a:p>
            <a:pPr lvl="1"/>
            <a:r>
              <a:rPr lang="en-AU" sz="2400" dirty="0"/>
              <a:t>F</a:t>
            </a:r>
            <a:r>
              <a:rPr lang="en-AU" sz="2400" dirty="0" smtClean="0"/>
              <a:t>urther worsening can be minimised with regular secondary prophylaxis</a:t>
            </a:r>
          </a:p>
          <a:p>
            <a:pPr lvl="1"/>
            <a:r>
              <a:rPr lang="en-AU" sz="2400" dirty="0" smtClean="0"/>
              <a:t>Having a valve replaced doesn’t mean that </a:t>
            </a:r>
            <a:r>
              <a:rPr lang="en-AU" sz="2400" dirty="0"/>
              <a:t>secondary </a:t>
            </a:r>
            <a:r>
              <a:rPr lang="en-AU" sz="2400" dirty="0" smtClean="0"/>
              <a:t>prophylaxis can be stopped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2766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85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Resources</a:t>
            </a:r>
            <a:r>
              <a:rPr lang="en-AU" dirty="0" smtClean="0"/>
              <a:t>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817" y="1019402"/>
            <a:ext cx="4437017" cy="3800475"/>
          </a:xfrm>
        </p:spPr>
        <p:txBody>
          <a:bodyPr/>
          <a:lstStyle/>
          <a:p>
            <a:r>
              <a:rPr lang="en-AU" dirty="0"/>
              <a:t>RHD Australia Training modules </a:t>
            </a:r>
            <a:r>
              <a:rPr lang="en-AU" sz="2800" u="sng" dirty="0">
                <a:solidFill>
                  <a:srgbClr val="0000FF"/>
                </a:solidFill>
              </a:rPr>
              <a:t>http://rhdatest.docebosaas.com</a:t>
            </a:r>
          </a:p>
          <a:p>
            <a:r>
              <a:rPr lang="en-AU" dirty="0"/>
              <a:t>National </a:t>
            </a:r>
            <a:r>
              <a:rPr lang="en-AU" dirty="0" smtClean="0"/>
              <a:t>Guideline and RHD Australia patient and staff educational materials </a:t>
            </a:r>
            <a:r>
              <a:rPr lang="en-AU" sz="2800" u="sng" dirty="0">
                <a:solidFill>
                  <a:srgbClr val="000099"/>
                </a:solidFill>
                <a:hlinkClick r:id="rId2"/>
              </a:rPr>
              <a:t>http://www.rhdaustralia.org.au/resources</a:t>
            </a:r>
            <a:endParaRPr lang="en-AU" sz="2800" u="sng" dirty="0">
              <a:solidFill>
                <a:srgbClr val="000099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2931" y="836712"/>
            <a:ext cx="4238625" cy="57695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04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48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Extra slides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147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63500" y="39688"/>
            <a:ext cx="8785225" cy="755650"/>
          </a:xfrm>
        </p:spPr>
        <p:txBody>
          <a:bodyPr/>
          <a:lstStyle/>
          <a:p>
            <a:pPr algn="l"/>
            <a:r>
              <a:rPr lang="en-AU" sz="2800" b="1" dirty="0" smtClean="0">
                <a:solidFill>
                  <a:schemeClr val="bg1"/>
                </a:solidFill>
              </a:rPr>
              <a:t>Objectives of register-based prevention program</a:t>
            </a:r>
          </a:p>
        </p:txBody>
      </p:sp>
      <p:sp>
        <p:nvSpPr>
          <p:cNvPr id="30722" name="Rectangle 3"/>
          <p:cNvSpPr>
            <a:spLocks noGrp="1"/>
          </p:cNvSpPr>
          <p:nvPr>
            <p:ph type="body" idx="4294967295"/>
          </p:nvPr>
        </p:nvSpPr>
        <p:spPr>
          <a:xfrm>
            <a:off x="268288" y="914400"/>
            <a:ext cx="8078787" cy="41910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AU" sz="2800" b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First objective</a:t>
            </a:r>
          </a:p>
          <a:p>
            <a:pPr marL="0" indent="0">
              <a:buFont typeface="Arial" charset="0"/>
              <a:buNone/>
            </a:pPr>
            <a:r>
              <a:rPr lang="en-AU" sz="240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To ensure the successful provision of secondary prophylaxis by: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Updating, generating and distributing community lists of people recommended for secondary prophylaxis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Identifying when secondary prophylaxis is not being delivered appropriately and feeding the information back to primary care services  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Targeting resources and devising new approaches in service delivery </a:t>
            </a:r>
          </a:p>
        </p:txBody>
      </p:sp>
      <p:pic>
        <p:nvPicPr>
          <p:cNvPr id="30723" name="Picture 3" descr="F:\Strep Project\Operations\Wadeye\Photos\224 Dumoo\Wadeye Nov04 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0300" y="4456113"/>
            <a:ext cx="3529013" cy="20970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30724" name="TextBox 1"/>
          <p:cNvSpPr txBox="1">
            <a:spLocks noChangeArrowheads="1"/>
          </p:cNvSpPr>
          <p:nvPr/>
        </p:nvSpPr>
        <p:spPr bwMode="auto">
          <a:xfrm>
            <a:off x="7216775" y="6302375"/>
            <a:ext cx="186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002060"/>
                </a:solidFill>
                <a:latin typeface="+mj-lt"/>
                <a:cs typeface="Times New Roman" pitchFamily="18" charset="0"/>
              </a:rPr>
              <a:t>With permission</a:t>
            </a:r>
            <a:endParaRPr lang="en-AU" sz="160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8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/>
          </p:cNvSpPr>
          <p:nvPr>
            <p:ph type="body" idx="4294967295"/>
          </p:nvPr>
        </p:nvSpPr>
        <p:spPr>
          <a:xfrm>
            <a:off x="300038" y="898525"/>
            <a:ext cx="8491537" cy="46370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AU" sz="2800" b="1" dirty="0" smtClean="0">
                <a:solidFill>
                  <a:srgbClr val="002060"/>
                </a:solidFill>
                <a:cs typeface="Times New Roman" pitchFamily="18" charset="0"/>
              </a:rPr>
              <a:t>Second Objective </a:t>
            </a:r>
          </a:p>
          <a:p>
            <a:pPr marL="0" indent="0">
              <a:buFont typeface="Arial" charset="0"/>
              <a:buNone/>
            </a:pPr>
            <a:r>
              <a:rPr lang="en-AU" sz="2400" dirty="0" smtClean="0">
                <a:solidFill>
                  <a:srgbClr val="002060"/>
                </a:solidFill>
                <a:cs typeface="Times New Roman" pitchFamily="18" charset="0"/>
              </a:rPr>
              <a:t>To facilitate coordination of ongoing care for people with ARF/RHD by: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cs typeface="Times New Roman" pitchFamily="18" charset="0"/>
              </a:rPr>
              <a:t>Recording details of people who require follow-up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cs typeface="Times New Roman" pitchFamily="18" charset="0"/>
              </a:rPr>
              <a:t>Generating regular reports to enable timely recall and review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cs typeface="Times New Roman" pitchFamily="18" charset="0"/>
              </a:rPr>
              <a:t>Ensuring that people with ARF/RHD are not lost to follow-up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cs typeface="Times New Roman" pitchFamily="18" charset="0"/>
              </a:rPr>
              <a:t>Facilitating health education of healthcare staff, people with ARF/RHD, their families and the community  </a:t>
            </a:r>
          </a:p>
        </p:txBody>
      </p:sp>
      <p:sp>
        <p:nvSpPr>
          <p:cNvPr id="4" name="Rectangle 2"/>
          <p:cNvSpPr>
            <a:spLocks noGrp="1"/>
          </p:cNvSpPr>
          <p:nvPr>
            <p:ph type="title" idx="4294967295"/>
          </p:nvPr>
        </p:nvSpPr>
        <p:spPr>
          <a:xfrm>
            <a:off x="63500" y="39688"/>
            <a:ext cx="8785225" cy="755650"/>
          </a:xfrm>
        </p:spPr>
        <p:txBody>
          <a:bodyPr/>
          <a:lstStyle/>
          <a:p>
            <a:pPr algn="l"/>
            <a:r>
              <a:rPr lang="en-AU" sz="2800" b="1" dirty="0" smtClean="0">
                <a:solidFill>
                  <a:schemeClr val="bg1"/>
                </a:solidFill>
              </a:rPr>
              <a:t>Objectives of register-based prevention program</a:t>
            </a:r>
          </a:p>
        </p:txBody>
      </p:sp>
    </p:spTree>
    <p:extLst>
      <p:ext uri="{BB962C8B-B14F-4D97-AF65-F5344CB8AC3E}">
        <p14:creationId xmlns:p14="http://schemas.microsoft.com/office/powerpoint/2010/main" val="12460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Grp="1"/>
          </p:cNvSpPr>
          <p:nvPr>
            <p:ph type="body" idx="4294967295"/>
          </p:nvPr>
        </p:nvSpPr>
        <p:spPr>
          <a:xfrm>
            <a:off x="287338" y="949325"/>
            <a:ext cx="8229600" cy="3800475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AU" sz="2800" b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Third Objective</a:t>
            </a:r>
          </a:p>
          <a:p>
            <a:pPr marL="0" indent="0">
              <a:spcBef>
                <a:spcPts val="1200"/>
              </a:spcBef>
              <a:buFont typeface="Arial" charset="0"/>
              <a:buNone/>
            </a:pPr>
            <a:r>
              <a:rPr lang="en-A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To provide epidemiological data: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To monitor the incidence and prevalence of ARF and RHD in each region 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For program evaluation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To identify research needs</a:t>
            </a:r>
          </a:p>
          <a:p>
            <a:pPr lvl="1">
              <a:spcBef>
                <a:spcPts val="1200"/>
              </a:spcBef>
              <a:buFont typeface="Arial" charset="0"/>
              <a:buChar char="•"/>
            </a:pPr>
            <a:r>
              <a:rPr lang="en-AU" sz="24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To set priorities for the program</a:t>
            </a:r>
          </a:p>
        </p:txBody>
      </p:sp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0300" y="4383088"/>
            <a:ext cx="3768725" cy="211772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63500" y="39688"/>
            <a:ext cx="8785225" cy="755650"/>
          </a:xfrm>
        </p:spPr>
        <p:txBody>
          <a:bodyPr/>
          <a:lstStyle/>
          <a:p>
            <a:pPr algn="l"/>
            <a:r>
              <a:rPr lang="en-AU" sz="2800" b="1" dirty="0" smtClean="0">
                <a:solidFill>
                  <a:schemeClr val="bg1"/>
                </a:solidFill>
              </a:rPr>
              <a:t>Objectives of register-based prevention program</a:t>
            </a:r>
          </a:p>
        </p:txBody>
      </p:sp>
    </p:spTree>
    <p:extLst>
      <p:ext uri="{BB962C8B-B14F-4D97-AF65-F5344CB8AC3E}">
        <p14:creationId xmlns:p14="http://schemas.microsoft.com/office/powerpoint/2010/main" val="26940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Management</a:t>
            </a:r>
            <a:r>
              <a:rPr lang="en-US" sz="5400" dirty="0" smtClean="0">
                <a:latin typeface="Calibri" panose="020F0502020204030204" pitchFamily="34" charset="0"/>
              </a:rPr>
              <a:t/>
            </a:r>
            <a:br>
              <a:rPr lang="en-US" sz="5400" dirty="0" smtClean="0">
                <a:latin typeface="Calibri" panose="020F0502020204030204" pitchFamily="34" charset="0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of rheumatic heart disease</a:t>
            </a:r>
            <a:b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</a:br>
            <a:r>
              <a:rPr lang="en-US" sz="3600" dirty="0" smtClean="0">
                <a:latin typeface="Calibri" panose="020F0502020204030204" pitchFamily="34" charset="0"/>
                <a:cs typeface="David" pitchFamily="34" charset="-79"/>
              </a:rPr>
              <a:t>3. Surgery</a:t>
            </a:r>
            <a:endParaRPr lang="en-US" sz="3600" b="0" dirty="0" smtClean="0">
              <a:latin typeface="Calibri" panose="020F0502020204030204" pitchFamily="34" charset="0"/>
              <a:cs typeface="David" pitchFamily="34" charset="-79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349" y="3877817"/>
            <a:ext cx="3148734" cy="210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3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321987" y="1039813"/>
            <a:ext cx="847911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400" dirty="0" smtClean="0">
                <a:latin typeface="Calibri" panose="020F0502020204030204" pitchFamily="34" charset="0"/>
                <a:cs typeface="David" pitchFamily="34" charset="-79"/>
              </a:rPr>
              <a:t>Should be well planned, based on good monitoring. Much better to avoid emergency surgery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400" dirty="0" smtClean="0">
                <a:latin typeface="Calibri" panose="020F0502020204030204" pitchFamily="34" charset="0"/>
                <a:cs typeface="David" pitchFamily="34" charset="-79"/>
              </a:rPr>
              <a:t>The </a:t>
            </a:r>
            <a:r>
              <a:rPr lang="en-AU" sz="2400" dirty="0">
                <a:latin typeface="Calibri" panose="020F0502020204030204" pitchFamily="34" charset="0"/>
                <a:cs typeface="David" pitchFamily="34" charset="-79"/>
              </a:rPr>
              <a:t>need for heart valve surgery depends on echo criteria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400" dirty="0" smtClean="0">
                <a:latin typeface="Calibri" panose="020F0502020204030204" pitchFamily="34" charset="0"/>
                <a:cs typeface="David" pitchFamily="34" charset="-79"/>
              </a:rPr>
              <a:t>Steps to take </a:t>
            </a:r>
            <a:r>
              <a:rPr lang="en-AU" sz="2400" dirty="0">
                <a:latin typeface="Calibri" panose="020F0502020204030204" pitchFamily="34" charset="0"/>
                <a:cs typeface="David" pitchFamily="34" charset="-79"/>
              </a:rPr>
              <a:t>before </a:t>
            </a:r>
            <a:r>
              <a:rPr lang="en-AU" sz="2400" dirty="0" smtClean="0">
                <a:latin typeface="Calibri" panose="020F0502020204030204" pitchFamily="34" charset="0"/>
                <a:cs typeface="David" pitchFamily="34" charset="-79"/>
              </a:rPr>
              <a:t>surgery</a:t>
            </a:r>
            <a:endParaRPr lang="en-AU" sz="2400" dirty="0">
              <a:latin typeface="Calibri" panose="020F0502020204030204" pitchFamily="34" charset="0"/>
              <a:cs typeface="David" pitchFamily="34" charset="-79"/>
            </a:endParaRPr>
          </a:p>
          <a:p>
            <a:pPr marL="790575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Calibri" panose="020F0502020204030204" pitchFamily="34" charset="0"/>
                <a:cs typeface="David" pitchFamily="34" charset="-79"/>
              </a:rPr>
              <a:t>Lots of family education, consultation, chance to ask questions, get psychologically prepared</a:t>
            </a:r>
          </a:p>
          <a:p>
            <a:pPr marL="790575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Calibri" panose="020F0502020204030204" pitchFamily="34" charset="0"/>
                <a:cs typeface="David" pitchFamily="34" charset="-79"/>
              </a:rPr>
              <a:t>Complete dental assessment and treatment (if required)</a:t>
            </a:r>
          </a:p>
          <a:p>
            <a:pPr marL="790575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Calibri" panose="020F0502020204030204" pitchFamily="34" charset="0"/>
                <a:cs typeface="David" pitchFamily="34" charset="-79"/>
              </a:rPr>
              <a:t>Review and best management of other health problems (e.g. kidney, vascular and chronic respiratory disease, cancers and obesity)</a:t>
            </a:r>
          </a:p>
          <a:p>
            <a:pPr marL="790575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Calibri" panose="020F0502020204030204" pitchFamily="34" charset="0"/>
                <a:cs typeface="David" pitchFamily="34" charset="-79"/>
              </a:rPr>
              <a:t>Make sure vaccinations are up to date</a:t>
            </a:r>
          </a:p>
          <a:p>
            <a:pPr marL="790575" lvl="1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latin typeface="Calibri" panose="020F0502020204030204" pitchFamily="34" charset="0"/>
                <a:cs typeface="David" pitchFamily="34" charset="-79"/>
              </a:rPr>
              <a:t>Arrange an escort and accommodation for the escort</a:t>
            </a:r>
          </a:p>
        </p:txBody>
      </p:sp>
      <p:sp>
        <p:nvSpPr>
          <p:cNvPr id="43011" name="Rectangle 2"/>
          <p:cNvSpPr txBox="1">
            <a:spLocks noChangeArrowheads="1"/>
          </p:cNvSpPr>
          <p:nvPr/>
        </p:nvSpPr>
        <p:spPr bwMode="gray">
          <a:xfrm>
            <a:off x="207105" y="110289"/>
            <a:ext cx="817230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4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Planning surgery</a:t>
            </a:r>
            <a:endParaRPr lang="en-US" sz="4400" dirty="0">
              <a:solidFill>
                <a:schemeClr val="bg1"/>
              </a:solidFill>
              <a:latin typeface="Calibri" panose="020F0502020204030204" pitchFamily="34" charset="0"/>
              <a:cs typeface="David" pitchFamily="34" charset="-79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1987" y="2545556"/>
            <a:ext cx="8477250" cy="265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71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64865"/>
            <a:ext cx="8229600" cy="944563"/>
          </a:xfrm>
        </p:spPr>
        <p:txBody>
          <a:bodyPr/>
          <a:lstStyle/>
          <a:p>
            <a:pPr algn="l"/>
            <a:r>
              <a:rPr lang="en-AU" sz="4000" dirty="0" smtClean="0">
                <a:solidFill>
                  <a:schemeClr val="bg1"/>
                </a:solidFill>
              </a:rPr>
              <a:t>Selecting surgery type for mitral valve</a:t>
            </a:r>
            <a:endParaRPr lang="en-AU" sz="4000" dirty="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651680"/>
              </p:ext>
            </p:extLst>
          </p:nvPr>
        </p:nvGraphicFramePr>
        <p:xfrm>
          <a:off x="304767" y="827444"/>
          <a:ext cx="9100489" cy="5381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2416" y="4950482"/>
            <a:ext cx="1071123" cy="100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3184" y="3632345"/>
            <a:ext cx="1252779" cy="90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9190" y="1419315"/>
            <a:ext cx="1665515" cy="8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6277" y="1593807"/>
            <a:ext cx="748941" cy="81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2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rved Up Arrow 14"/>
          <p:cNvSpPr/>
          <p:nvPr/>
        </p:nvSpPr>
        <p:spPr>
          <a:xfrm rot="5400000">
            <a:off x="513748" y="5085864"/>
            <a:ext cx="1200258" cy="590542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6" name="Curved Up Arrow 15"/>
          <p:cNvSpPr/>
          <p:nvPr/>
        </p:nvSpPr>
        <p:spPr>
          <a:xfrm rot="16200000">
            <a:off x="1128227" y="5031108"/>
            <a:ext cx="1229353" cy="589809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What is RHD?</a:t>
            </a:r>
            <a:endParaRPr lang="en-AU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8678056"/>
              </p:ext>
            </p:extLst>
          </p:nvPr>
        </p:nvGraphicFramePr>
        <p:xfrm>
          <a:off x="156755" y="1471748"/>
          <a:ext cx="8821782" cy="5037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174172" y="980503"/>
            <a:ext cx="8821782" cy="914954"/>
            <a:chOff x="174172" y="980503"/>
            <a:chExt cx="8821782" cy="914954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174172" y="1384663"/>
              <a:ext cx="8821782" cy="1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52549" y="980503"/>
              <a:ext cx="3172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Example age timeline (years)</a:t>
              </a:r>
              <a:endParaRPr lang="en-AU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184366" y="1419497"/>
              <a:ext cx="0" cy="870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277292" y="1419497"/>
              <a:ext cx="0" cy="870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88080" y="1419497"/>
              <a:ext cx="0" cy="870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29646" y="1419497"/>
              <a:ext cx="0" cy="870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97337" y="1419497"/>
              <a:ext cx="0" cy="8708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26630" y="152612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5</a:t>
              </a:r>
              <a:endParaRPr lang="en-AU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56719" y="152612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10</a:t>
              </a:r>
              <a:endParaRPr lang="en-AU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776764" y="152612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16</a:t>
              </a:r>
              <a:endParaRPr lang="en-A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09073" y="152612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15</a:t>
              </a:r>
              <a:endParaRPr lang="en-A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67507" y="152612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13</a:t>
              </a:r>
              <a:endParaRPr lang="en-AU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596406" y="73641"/>
            <a:ext cx="39934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Natural history </a:t>
            </a:r>
            <a:r>
              <a:rPr lang="en-AU" dirty="0" smtClean="0">
                <a:solidFill>
                  <a:schemeClr val="bg1"/>
                </a:solidFill>
              </a:rPr>
              <a:t>of </a:t>
            </a:r>
            <a:r>
              <a:rPr lang="en-AU" dirty="0">
                <a:solidFill>
                  <a:schemeClr val="bg1"/>
                </a:solidFill>
              </a:rPr>
              <a:t>disease if </a:t>
            </a:r>
            <a:r>
              <a:rPr lang="en-AU" dirty="0" smtClean="0">
                <a:solidFill>
                  <a:schemeClr val="bg1"/>
                </a:solidFill>
              </a:rPr>
              <a:t>adequate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secondary </a:t>
            </a:r>
            <a:r>
              <a:rPr lang="en-AU" dirty="0">
                <a:solidFill>
                  <a:schemeClr val="bg1"/>
                </a:solidFill>
              </a:rPr>
              <a:t>prevention is not given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008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3087688" y="4214813"/>
            <a:ext cx="2952750" cy="2089150"/>
          </a:xfrm>
          <a:prstGeom prst="triangle">
            <a:avLst>
              <a:gd name="adj" fmla="val 50000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+mn-lt"/>
            </a:endParaRPr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 rot="10800000">
            <a:off x="819150" y="2343150"/>
            <a:ext cx="2016125" cy="17287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+mn-lt"/>
            </a:endParaRP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 rot="10800000">
            <a:off x="6365875" y="2270125"/>
            <a:ext cx="2016125" cy="17287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lnTo>
                  <a:pt x="5400" y="10800"/>
                </a:lnTo>
                <a:close/>
              </a:path>
            </a:pathLst>
          </a:cu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>
              <a:latin typeface="+mn-lt"/>
            </a:endParaRP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 flipV="1">
            <a:off x="1720850" y="4143375"/>
            <a:ext cx="575945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AU">
              <a:latin typeface="+mn-lt"/>
            </a:endParaRP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6517638" y="2343150"/>
            <a:ext cx="18403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David" pitchFamily="34" charset="-79"/>
              </a:rPr>
              <a:t>Heart valve </a:t>
            </a:r>
            <a:r>
              <a:rPr lang="en-US" sz="2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David" pitchFamily="34" charset="-79"/>
              </a:rPr>
              <a:t>REPAIR</a:t>
            </a:r>
          </a:p>
        </p:txBody>
      </p:sp>
      <p:sp>
        <p:nvSpPr>
          <p:cNvPr id="346119" name="Text Box 7"/>
          <p:cNvSpPr txBox="1">
            <a:spLocks noChangeArrowheads="1"/>
          </p:cNvSpPr>
          <p:nvPr/>
        </p:nvSpPr>
        <p:spPr bwMode="auto">
          <a:xfrm>
            <a:off x="748907" y="2343150"/>
            <a:ext cx="24633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David" pitchFamily="34" charset="-79"/>
              </a:rPr>
              <a:t>Heart valve 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David" pitchFamily="34" charset="-79"/>
              </a:rPr>
              <a:t>REPLACEMENT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79402" y="4214813"/>
            <a:ext cx="293239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latin typeface="+mn-lt"/>
                <a:cs typeface="David" pitchFamily="34" charset="-79"/>
              </a:rPr>
              <a:t>Anticoagulation required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latin typeface="+mn-lt"/>
                <a:cs typeface="David" pitchFamily="34" charset="-79"/>
              </a:rPr>
              <a:t>Longer</a:t>
            </a:r>
            <a:r>
              <a:rPr lang="en-US" sz="1600" dirty="0">
                <a:latin typeface="+mn-lt"/>
                <a:cs typeface="David" pitchFamily="34" charset="-79"/>
              </a:rPr>
              <a:t> time before re-operation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3663950" y="5367338"/>
            <a:ext cx="18002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>
                <a:solidFill>
                  <a:schemeClr val="bg1"/>
                </a:solidFill>
                <a:latin typeface="+mn-lt"/>
                <a:cs typeface="David" pitchFamily="34" charset="-79"/>
              </a:rPr>
              <a:t>RHD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5601444" y="4286250"/>
            <a:ext cx="309634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+mn-lt"/>
                <a:cs typeface="David" pitchFamily="34" charset="-79"/>
              </a:rPr>
              <a:t>No</a:t>
            </a:r>
            <a:r>
              <a:rPr lang="en-US" sz="2000" dirty="0">
                <a:latin typeface="+mn-lt"/>
                <a:cs typeface="David" pitchFamily="34" charset="-79"/>
              </a:rPr>
              <a:t> Anticoagulation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latin typeface="+mn-lt"/>
                <a:cs typeface="David" pitchFamily="34" charset="-79"/>
              </a:rPr>
              <a:t>Shorter</a:t>
            </a:r>
            <a:r>
              <a:rPr lang="en-US" sz="1600" dirty="0">
                <a:latin typeface="+mn-lt"/>
                <a:cs typeface="David" pitchFamily="34" charset="-79"/>
              </a:rPr>
              <a:t> time before re-operation</a:t>
            </a:r>
          </a:p>
        </p:txBody>
      </p:sp>
      <p:sp>
        <p:nvSpPr>
          <p:cNvPr id="44043" name="Rectangle 2"/>
          <p:cNvSpPr txBox="1">
            <a:spLocks noChangeArrowheads="1"/>
          </p:cNvSpPr>
          <p:nvPr/>
        </p:nvSpPr>
        <p:spPr bwMode="gray">
          <a:xfrm>
            <a:off x="185551" y="240505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+mn-lt"/>
                <a:cs typeface="David" pitchFamily="34" charset="-79"/>
              </a:rPr>
              <a:t>Surgical </a:t>
            </a:r>
            <a:r>
              <a:rPr lang="en-US" sz="3600" dirty="0">
                <a:solidFill>
                  <a:schemeClr val="bg1"/>
                </a:solidFill>
                <a:latin typeface="+mn-lt"/>
                <a:cs typeface="David" pitchFamily="34" charset="-79"/>
              </a:rPr>
              <a:t>options</a:t>
            </a:r>
          </a:p>
        </p:txBody>
      </p:sp>
      <p:sp>
        <p:nvSpPr>
          <p:cNvPr id="44044" name="TextBox 1"/>
          <p:cNvSpPr txBox="1">
            <a:spLocks noChangeArrowheads="1"/>
          </p:cNvSpPr>
          <p:nvPr/>
        </p:nvSpPr>
        <p:spPr bwMode="auto">
          <a:xfrm>
            <a:off x="931590" y="1489076"/>
            <a:ext cx="572077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sz="2400" dirty="0">
                <a:latin typeface="+mn-lt"/>
                <a:cs typeface="David" pitchFamily="34" charset="-79"/>
              </a:rPr>
              <a:t>Heart valves can be repaired or replaced</a:t>
            </a:r>
          </a:p>
        </p:txBody>
      </p:sp>
    </p:spTree>
    <p:extLst>
      <p:ext uri="{BB962C8B-B14F-4D97-AF65-F5344CB8AC3E}">
        <p14:creationId xmlns:p14="http://schemas.microsoft.com/office/powerpoint/2010/main" val="109621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904" y="1850151"/>
            <a:ext cx="7773987" cy="138588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  <a:t>Management</a:t>
            </a:r>
            <a:br>
              <a:rPr lang="en-US" sz="4800" b="0" kern="1200" dirty="0" smtClean="0">
                <a:solidFill>
                  <a:srgbClr val="C00000"/>
                </a:solidFill>
                <a:latin typeface="Calibri" panose="020F0502020204030204" pitchFamily="34" charset="0"/>
                <a:ea typeface="+mn-ea"/>
                <a:cs typeface="David" pitchFamily="34" charset="-79"/>
              </a:rPr>
            </a:br>
            <a: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  <a:t>of rheumatic heart disease in pregnancy</a:t>
            </a:r>
            <a:br>
              <a:rPr lang="en-US" sz="3600" b="0" dirty="0" smtClean="0">
                <a:latin typeface="Calibri" panose="020F0502020204030204" pitchFamily="34" charset="0"/>
                <a:cs typeface="David" pitchFamily="34" charset="-79"/>
              </a:rPr>
            </a:br>
            <a:endParaRPr lang="en-US" sz="3600" b="0" dirty="0" smtClean="0">
              <a:latin typeface="Calibri" panose="020F0502020204030204" pitchFamily="34" charset="0"/>
              <a:cs typeface="David" pitchFamily="34" charset="-79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340"/>
          <a:stretch/>
        </p:blipFill>
        <p:spPr bwMode="auto">
          <a:xfrm>
            <a:off x="3622766" y="3973484"/>
            <a:ext cx="3677194" cy="208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911407"/>
            <a:ext cx="8229600" cy="944563"/>
          </a:xfrm>
        </p:spPr>
        <p:txBody>
          <a:bodyPr/>
          <a:lstStyle/>
          <a:p>
            <a:r>
              <a:rPr lang="en-AU" sz="1800" dirty="0" smtClean="0"/>
              <a:t>Note: </a:t>
            </a:r>
            <a:r>
              <a:rPr lang="en-AU" sz="1800" dirty="0" err="1" smtClean="0"/>
              <a:t>Diltiazem</a:t>
            </a:r>
            <a:r>
              <a:rPr lang="en-AU" sz="1800" dirty="0" smtClean="0"/>
              <a:t> and ACEI (e.g. </a:t>
            </a:r>
            <a:r>
              <a:rPr lang="en-AU" sz="1800" dirty="0" err="1" smtClean="0"/>
              <a:t>ramipril</a:t>
            </a:r>
            <a:r>
              <a:rPr lang="en-AU" sz="1800" dirty="0" smtClean="0"/>
              <a:t>) contraindicated in pregnancy</a:t>
            </a:r>
            <a:endParaRPr lang="en-AU" sz="1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089374"/>
              </p:ext>
            </p:extLst>
          </p:nvPr>
        </p:nvGraphicFramePr>
        <p:xfrm>
          <a:off x="60960" y="1447296"/>
          <a:ext cx="9004663" cy="5084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097280" y="1254034"/>
            <a:ext cx="6331131" cy="8709"/>
          </a:xfrm>
          <a:prstGeom prst="straightConnector1">
            <a:avLst/>
          </a:prstGeom>
          <a:ln>
            <a:headEnd type="none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18607" y="1447295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Avoiding </a:t>
            </a:r>
          </a:p>
          <a:p>
            <a:r>
              <a:rPr lang="en-AU" dirty="0" smtClean="0"/>
              <a:t>pregnancy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184993" y="1479508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Trying for </a:t>
            </a:r>
          </a:p>
          <a:p>
            <a:r>
              <a:rPr lang="en-AU" dirty="0" smtClean="0"/>
              <a:t>pregnancy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3607985" y="146560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Pregnant</a:t>
            </a:r>
            <a:endParaRPr lang="en-AU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84663" y="1262743"/>
            <a:ext cx="0" cy="113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923212" y="1262743"/>
            <a:ext cx="0" cy="113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656114" y="1262743"/>
            <a:ext cx="0" cy="113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 bwMode="auto">
          <a:xfrm>
            <a:off x="0" y="0"/>
            <a:ext cx="82296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AU" sz="3200" dirty="0" smtClean="0">
                <a:solidFill>
                  <a:schemeClr val="bg1"/>
                </a:solidFill>
              </a:rPr>
              <a:t>Overview of RHD management in pregnancy</a:t>
            </a:r>
            <a:endParaRPr lang="en-AU" sz="320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384663" y="1375954"/>
            <a:ext cx="4354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656114" y="1375954"/>
            <a:ext cx="4354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923212" y="1375954"/>
            <a:ext cx="4354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77756" y="135238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Labour</a:t>
            </a:r>
            <a:endParaRPr lang="en-AU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992983" y="1276648"/>
            <a:ext cx="0" cy="113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6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37282"/>
            <a:ext cx="914399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latin typeface="Calibri" panose="020F0502020204030204" pitchFamily="34" charset="0"/>
                <a:cs typeface="David" pitchFamily="34" charset="-79"/>
              </a:rPr>
              <a:t>Valve 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regurgitation</a:t>
            </a:r>
            <a:r>
              <a:rPr lang="en-US" sz="2400" dirty="0">
                <a:latin typeface="Calibri" panose="020F0502020204030204" pitchFamily="34" charset="0"/>
                <a:cs typeface="David" pitchFamily="34" charset="-79"/>
              </a:rPr>
              <a:t> = leakage. Valve leaflets do not meet in the middle. </a:t>
            </a:r>
          </a:p>
          <a:p>
            <a:pPr>
              <a:lnSpc>
                <a:spcPct val="120000"/>
              </a:lnSpc>
              <a:buSzPct val="60000"/>
              <a:buFont typeface="Wingdings" pitchFamily="2" charset="2"/>
              <a:buNone/>
              <a:defRPr/>
            </a:pPr>
            <a:r>
              <a:rPr lang="en-US" sz="2400" dirty="0">
                <a:latin typeface="Calibri" panose="020F0502020204030204" pitchFamily="34" charset="0"/>
                <a:cs typeface="David" pitchFamily="34" charset="-79"/>
              </a:rPr>
              <a:t>Valve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 stenosis </a:t>
            </a:r>
            <a:r>
              <a:rPr lang="en-US" sz="2400" dirty="0">
                <a:latin typeface="Calibri" panose="020F0502020204030204" pitchFamily="34" charset="0"/>
                <a:cs typeface="David" pitchFamily="34" charset="-79"/>
              </a:rPr>
              <a:t>= blockage to blood flow. Valve leaflets become hard and fixed in place.</a:t>
            </a:r>
          </a:p>
        </p:txBody>
      </p:sp>
      <p:pic>
        <p:nvPicPr>
          <p:cNvPr id="3" name="Picture 2" descr="http://www.umm.edu/graphics/images/en/93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4091" y="1937238"/>
            <a:ext cx="5366338" cy="461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8229600" cy="9445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AU" dirty="0" smtClean="0">
                <a:solidFill>
                  <a:schemeClr val="bg1"/>
                </a:solidFill>
              </a:rPr>
              <a:t>Types of valve disease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3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7618762"/>
              </p:ext>
            </p:extLst>
          </p:nvPr>
        </p:nvGraphicFramePr>
        <p:xfrm>
          <a:off x="156755" y="1471748"/>
          <a:ext cx="8821782" cy="5037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44563"/>
          </a:xfrm>
        </p:spPr>
        <p:txBody>
          <a:bodyPr/>
          <a:lstStyle/>
          <a:p>
            <a:pPr algn="l"/>
            <a:r>
              <a:rPr lang="en-AU" dirty="0" smtClean="0">
                <a:solidFill>
                  <a:schemeClr val="bg1"/>
                </a:solidFill>
              </a:rPr>
              <a:t>Further RHD progress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4172" y="1384663"/>
            <a:ext cx="8821782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2549" y="98050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Example age timeline (years)</a:t>
            </a:r>
            <a:endParaRPr lang="en-A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84366" y="1428206"/>
            <a:ext cx="0" cy="8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77292" y="1428206"/>
            <a:ext cx="0" cy="8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688080" y="1428206"/>
            <a:ext cx="0" cy="8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329646" y="1428206"/>
            <a:ext cx="0" cy="8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997337" y="1428206"/>
            <a:ext cx="0" cy="8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26630" y="15348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16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2056719" y="15348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21</a:t>
            </a:r>
            <a:endParaRPr lang="en-AU" dirty="0"/>
          </a:p>
        </p:txBody>
      </p:sp>
      <p:sp>
        <p:nvSpPr>
          <p:cNvPr id="22" name="TextBox 21"/>
          <p:cNvSpPr txBox="1"/>
          <p:nvPr/>
        </p:nvSpPr>
        <p:spPr>
          <a:xfrm>
            <a:off x="6776764" y="15348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30</a:t>
            </a:r>
            <a:endParaRPr lang="en-AU" dirty="0"/>
          </a:p>
        </p:txBody>
      </p:sp>
      <p:sp>
        <p:nvSpPr>
          <p:cNvPr id="23" name="TextBox 22"/>
          <p:cNvSpPr txBox="1"/>
          <p:nvPr/>
        </p:nvSpPr>
        <p:spPr>
          <a:xfrm>
            <a:off x="5109073" y="15348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28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3467507" y="153483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21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857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1341" y="1190382"/>
            <a:ext cx="8493985" cy="5039965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Mitral</a:t>
            </a: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 valve is affected in </a:t>
            </a:r>
            <a:r>
              <a:rPr lang="en-US" sz="2400" kern="1200" dirty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over 90% </a:t>
            </a: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of cases of RHD</a:t>
            </a:r>
          </a:p>
          <a:p>
            <a:pPr marL="447675" lvl="1" indent="0">
              <a:lnSpc>
                <a:spcPct val="90000"/>
              </a:lnSpc>
              <a:spcBef>
                <a:spcPct val="20000"/>
              </a:spcBef>
              <a:buFontTx/>
              <a:buNone/>
              <a:defRPr/>
            </a:pP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Mitral regurgitation most commonly found in children &amp; adolescents</a:t>
            </a:r>
          </a:p>
          <a:p>
            <a:pPr marL="447675" lvl="1" indent="0">
              <a:lnSpc>
                <a:spcPct val="90000"/>
              </a:lnSpc>
              <a:spcBef>
                <a:spcPct val="20000"/>
              </a:spcBef>
              <a:buFontTx/>
              <a:buNone/>
              <a:defRPr/>
            </a:pP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Mitral stenosis represents longer term chronic disease, commonly in adults</a:t>
            </a:r>
          </a:p>
          <a:p>
            <a:pPr marL="447675" lvl="1" indent="0">
              <a:lnSpc>
                <a:spcPct val="90000"/>
              </a:lnSpc>
              <a:spcBef>
                <a:spcPct val="20000"/>
              </a:spcBef>
              <a:buFontTx/>
              <a:buNone/>
              <a:defRPr/>
            </a:pP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Most common complication of mitral stenosis is atrial fibrillation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kern="1200" dirty="0" smtClean="0">
              <a:solidFill>
                <a:srgbClr val="C00000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kern="1200" dirty="0" smtClean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Aortic</a:t>
            </a:r>
            <a:r>
              <a:rPr lang="en-US" sz="2400" kern="1200" dirty="0" smtClean="0">
                <a:latin typeface="Calibri" panose="020F0502020204030204" pitchFamily="34" charset="0"/>
                <a:cs typeface="David" pitchFamily="34" charset="-79"/>
              </a:rPr>
              <a:t> </a:t>
            </a: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valve next most commonly affected </a:t>
            </a:r>
          </a:p>
          <a:p>
            <a:pPr marL="447675" lvl="1" indent="0">
              <a:lnSpc>
                <a:spcPct val="90000"/>
              </a:lnSpc>
              <a:spcBef>
                <a:spcPct val="20000"/>
              </a:spcBef>
              <a:buFontTx/>
              <a:buNone/>
              <a:defRPr/>
            </a:pP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Often occurs with </a:t>
            </a: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disease of the mitral valve. </a:t>
            </a:r>
          </a:p>
          <a:p>
            <a:pPr marL="447675" lvl="1" indent="0">
              <a:lnSpc>
                <a:spcPct val="90000"/>
              </a:lnSpc>
              <a:spcBef>
                <a:spcPct val="20000"/>
              </a:spcBef>
              <a:buFontTx/>
              <a:buNone/>
              <a:defRPr/>
            </a:pP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Stenosis tends </a:t>
            </a: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to develop as a long term complication of aortic regurgitation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400" kern="1200" dirty="0" smtClean="0">
              <a:solidFill>
                <a:srgbClr val="C00000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400" kern="1200" dirty="0" smtClean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Tricuspid</a:t>
            </a:r>
            <a:r>
              <a:rPr lang="en-US" sz="2400" kern="1200" dirty="0" smtClean="0">
                <a:latin typeface="Calibri" panose="020F0502020204030204" pitchFamily="34" charset="0"/>
                <a:cs typeface="David" pitchFamily="34" charset="-79"/>
              </a:rPr>
              <a:t> </a:t>
            </a: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and </a:t>
            </a:r>
            <a:r>
              <a:rPr lang="en-US" sz="2400" kern="1200" dirty="0">
                <a:solidFill>
                  <a:srgbClr val="C00000"/>
                </a:solidFill>
                <a:latin typeface="Calibri" panose="020F0502020204030204" pitchFamily="34" charset="0"/>
                <a:cs typeface="David" pitchFamily="34" charset="-79"/>
              </a:rPr>
              <a:t>pulmonary</a:t>
            </a: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 valves are much less commonly affected</a:t>
            </a:r>
          </a:p>
          <a:p>
            <a:pPr marL="447675" lvl="1" indent="0">
              <a:lnSpc>
                <a:spcPct val="90000"/>
              </a:lnSpc>
              <a:spcBef>
                <a:spcPct val="20000"/>
              </a:spcBef>
              <a:buFontTx/>
              <a:buNone/>
              <a:defRPr/>
            </a:pP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Usually affected in very severe RHD when all valves are affected</a:t>
            </a:r>
          </a:p>
        </p:txBody>
      </p:sp>
      <p:sp>
        <p:nvSpPr>
          <p:cNvPr id="22531" name="Rectangle 2"/>
          <p:cNvSpPr txBox="1">
            <a:spLocks noChangeArrowheads="1"/>
          </p:cNvSpPr>
          <p:nvPr/>
        </p:nvSpPr>
        <p:spPr bwMode="gray">
          <a:xfrm>
            <a:off x="65908" y="188551"/>
            <a:ext cx="9180179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Which valves are affected?</a:t>
            </a:r>
            <a:endParaRPr lang="en-US" sz="3600" dirty="0">
              <a:solidFill>
                <a:schemeClr val="bg1"/>
              </a:solidFill>
              <a:latin typeface="Calibri" panose="020F0502020204030204" pitchFamily="34" charset="0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2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96" y="1106985"/>
            <a:ext cx="9008423" cy="5573484"/>
          </a:xfrm>
        </p:spPr>
        <p:txBody>
          <a:bodyPr/>
          <a:lstStyle/>
          <a:p>
            <a:pPr>
              <a:lnSpc>
                <a:spcPct val="120000"/>
              </a:lnSpc>
              <a:buSzPct val="60000"/>
              <a:defRPr/>
            </a:pP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Symptoms of RHD may not develop for many years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A murmur but no symptoms suggests mild or moderate disease</a:t>
            </a:r>
          </a:p>
          <a:p>
            <a:pPr marL="847725" lvl="2" indent="0">
              <a:lnSpc>
                <a:spcPct val="90000"/>
              </a:lnSpc>
              <a:buNone/>
              <a:defRPr/>
            </a:pPr>
            <a:r>
              <a:rPr lang="en-US" sz="18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 Patients may not realize they need medical help; may think symptoms are normal</a:t>
            </a:r>
            <a:endParaRPr lang="en-US" sz="1800" kern="1200" dirty="0" smtClean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Symptoms usually suggest more severe disease</a:t>
            </a:r>
          </a:p>
          <a:p>
            <a:pPr>
              <a:lnSpc>
                <a:spcPct val="120000"/>
              </a:lnSpc>
              <a:buSzPct val="60000"/>
              <a:defRPr/>
            </a:pPr>
            <a:r>
              <a:rPr lang="en-US" sz="2400" kern="1200" dirty="0" smtClean="0">
                <a:latin typeface="Calibri" panose="020F0502020204030204" pitchFamily="34" charset="0"/>
                <a:cs typeface="David" pitchFamily="34" charset="-79"/>
              </a:rPr>
              <a:t>Symptoms </a:t>
            </a:r>
            <a:r>
              <a:rPr lang="en-US" sz="2400" kern="1200" dirty="0">
                <a:latin typeface="Calibri" panose="020F0502020204030204" pitchFamily="34" charset="0"/>
                <a:cs typeface="David" pitchFamily="34" charset="-79"/>
              </a:rPr>
              <a:t>depend upon the type and severity of </a:t>
            </a:r>
            <a:r>
              <a:rPr lang="en-US" sz="2400" kern="1200" dirty="0" smtClean="0">
                <a:latin typeface="Calibri" panose="020F0502020204030204" pitchFamily="34" charset="0"/>
                <a:cs typeface="David" pitchFamily="34" charset="-79"/>
              </a:rPr>
              <a:t>disease e.g.</a:t>
            </a:r>
            <a:endParaRPr lang="en-US" sz="2400" kern="1200" dirty="0">
              <a:latin typeface="Calibri" panose="020F0502020204030204" pitchFamily="34" charset="0"/>
              <a:cs typeface="David" pitchFamily="34" charset="-79"/>
            </a:endParaRP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Breathlessness with exertion or when lying down flat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Waking at night feeling </a:t>
            </a: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breathless </a:t>
            </a:r>
            <a:endParaRPr lang="en-AU" sz="2000" kern="1200" dirty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790575" lvl="1" indent="-342900">
              <a:lnSpc>
                <a:spcPct val="90000"/>
              </a:lnSpc>
              <a:defRPr/>
            </a:pPr>
            <a:r>
              <a:rPr lang="en-AU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Tiredness</a:t>
            </a:r>
            <a:endParaRPr lang="en-US" sz="2000" kern="1200" dirty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Leg swelling (peripheral </a:t>
            </a:r>
            <a:r>
              <a:rPr lang="en-US" sz="2000" kern="1200" dirty="0" err="1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oedema</a:t>
            </a:r>
            <a:r>
              <a:rPr lang="en-US" sz="2000" kern="12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)</a:t>
            </a:r>
          </a:p>
          <a:p>
            <a:pPr marL="790575" lvl="1" indent="-342900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Palpitations if atrial fibrillation or other rhythm problem develops</a:t>
            </a:r>
          </a:p>
          <a:p>
            <a:pPr marL="390525">
              <a:lnSpc>
                <a:spcPct val="90000"/>
              </a:lnSpc>
              <a:defRPr/>
            </a:pPr>
            <a:r>
              <a:rPr lang="en-US" sz="2400" dirty="0" smtClean="0">
                <a:latin typeface="Calibri" panose="020F0502020204030204" pitchFamily="34" charset="0"/>
                <a:cs typeface="David" pitchFamily="34" charset="-79"/>
              </a:rPr>
              <a:t>Sudden onset of symptoms may occur </a:t>
            </a:r>
          </a:p>
          <a:p>
            <a:pPr marL="790575" lvl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New ARF episode with </a:t>
            </a:r>
            <a:r>
              <a:rPr lang="en-US" sz="2000" dirty="0" err="1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carditis</a:t>
            </a:r>
            <a:endParaRPr lang="en-US" sz="2000" dirty="0" smtClean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790575" lvl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pregnancy / </a:t>
            </a:r>
            <a:r>
              <a:rPr lang="en-US" sz="2000" dirty="0" err="1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labour</a:t>
            </a:r>
            <a:endParaRPr lang="en-US" sz="2000" dirty="0" smtClean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790575" lvl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66"/>
                </a:solidFill>
                <a:latin typeface="Calibri" panose="020F0502020204030204" pitchFamily="34" charset="0"/>
                <a:cs typeface="David" pitchFamily="34" charset="-79"/>
              </a:rPr>
              <a:t>rupture of valve cord</a:t>
            </a:r>
            <a:endParaRPr lang="en-US" sz="2000" dirty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447675" lvl="1" indent="0">
              <a:lnSpc>
                <a:spcPct val="90000"/>
              </a:lnSpc>
              <a:buNone/>
              <a:defRPr/>
            </a:pPr>
            <a:endParaRPr lang="en-US" sz="2000" kern="1200" dirty="0">
              <a:solidFill>
                <a:srgbClr val="000066"/>
              </a:solidFill>
              <a:latin typeface="Calibri" panose="020F0502020204030204" pitchFamily="34" charset="0"/>
              <a:cs typeface="David" pitchFamily="34" charset="-79"/>
            </a:endParaRPr>
          </a:p>
          <a:p>
            <a:pPr marL="636588" lvl="2" indent="0">
              <a:lnSpc>
                <a:spcPct val="120000"/>
              </a:lnSpc>
              <a:buFont typeface="Wingdings" pitchFamily="2" charset="2"/>
              <a:buNone/>
              <a:defRPr/>
            </a:pPr>
            <a:endParaRPr lang="en-US" sz="2000" kern="1200" dirty="0">
              <a:solidFill>
                <a:srgbClr val="000066"/>
              </a:solidFill>
              <a:latin typeface="David" pitchFamily="34" charset="-79"/>
              <a:ea typeface="+mn-ea"/>
              <a:cs typeface="David" pitchFamily="34" charset="-79"/>
            </a:endParaRPr>
          </a:p>
        </p:txBody>
      </p:sp>
      <p:sp>
        <p:nvSpPr>
          <p:cNvPr id="26627" name="Rectangle 2"/>
          <p:cNvSpPr txBox="1">
            <a:spLocks noChangeArrowheads="1"/>
          </p:cNvSpPr>
          <p:nvPr/>
        </p:nvSpPr>
        <p:spPr bwMode="gray">
          <a:xfrm>
            <a:off x="135577" y="117498"/>
            <a:ext cx="81724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cs typeface="David" pitchFamily="34" charset="-79"/>
              </a:rPr>
              <a:t>Signs and symptoms</a:t>
            </a:r>
          </a:p>
        </p:txBody>
      </p:sp>
      <p:pic>
        <p:nvPicPr>
          <p:cNvPr id="4" name="Picture 3" descr="http://www.umm.edu/graphics/images/en/938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2159" y="4880716"/>
            <a:ext cx="2091915" cy="179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08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HD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6405</TotalTime>
  <Words>2628</Words>
  <Application>Microsoft Office PowerPoint</Application>
  <PresentationFormat>On-screen Show (4:3)</PresentationFormat>
  <Paragraphs>453</Paragraphs>
  <Slides>63</Slides>
  <Notes>18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RHD Theme</vt:lpstr>
      <vt:lpstr>PowerPoint Presentation</vt:lpstr>
      <vt:lpstr>Learning objectives</vt:lpstr>
      <vt:lpstr>Tertiary prevention of RHD</vt:lpstr>
      <vt:lpstr>What is rheumatic heart disease?</vt:lpstr>
      <vt:lpstr>PowerPoint Presentation</vt:lpstr>
      <vt:lpstr>What is RHD?</vt:lpstr>
      <vt:lpstr>Further RHD progress</vt:lpstr>
      <vt:lpstr>PowerPoint Presentation</vt:lpstr>
      <vt:lpstr>PowerPoint Presentation</vt:lpstr>
      <vt:lpstr>PowerPoint Presentation</vt:lpstr>
      <vt:lpstr>Complications of rheumatic heart disease</vt:lpstr>
      <vt:lpstr>PowerPoint Presentation</vt:lpstr>
      <vt:lpstr>Diagnosis  of rheumatic heart disease</vt:lpstr>
      <vt:lpstr>PowerPoint Presentation</vt:lpstr>
      <vt:lpstr>How is RHD diagnosed?</vt:lpstr>
      <vt:lpstr>What if early diagnosis is missed?</vt:lpstr>
      <vt:lpstr>PowerPoint Presentation</vt:lpstr>
      <vt:lpstr>PowerPoint Presentation</vt:lpstr>
      <vt:lpstr>PowerPoint Presentation</vt:lpstr>
      <vt:lpstr>Acute valvulitis</vt:lpstr>
      <vt:lpstr>Chronic RHD</vt:lpstr>
      <vt:lpstr>Diagnosis of acute valvulitis</vt:lpstr>
      <vt:lpstr>Diagnosis of chronic RHD</vt:lpstr>
      <vt:lpstr>PowerPoint Presentation</vt:lpstr>
      <vt:lpstr>Management of rheumatic heart disease CARE PLANNING</vt:lpstr>
      <vt:lpstr>PowerPoint Presentation</vt:lpstr>
      <vt:lpstr>PowerPoint Presentation</vt:lpstr>
      <vt:lpstr>PowerPoint Presentation</vt:lpstr>
      <vt:lpstr>PowerPoint Presentation</vt:lpstr>
      <vt:lpstr>Management of rheumatic heart disease MEDICAL MANAGEMENT</vt:lpstr>
      <vt:lpstr>Tertiary prevention of RHD</vt:lpstr>
      <vt:lpstr>Tertiary prevention of RHD</vt:lpstr>
      <vt:lpstr>Tertiary prevention of RHD</vt:lpstr>
      <vt:lpstr>Tertiary prevention of RHD</vt:lpstr>
      <vt:lpstr>Tertiary prevention of RHD</vt:lpstr>
      <vt:lpstr>Tertiary prevention of RHD</vt:lpstr>
      <vt:lpstr>PowerPoint Presentation</vt:lpstr>
      <vt:lpstr>Tertiary prevention of RHD</vt:lpstr>
      <vt:lpstr>Tertiary prevention of RHD</vt:lpstr>
      <vt:lpstr>Tertiary prevention of RHD</vt:lpstr>
      <vt:lpstr>Why does RHD get worse in pregnancy?</vt:lpstr>
      <vt:lpstr>Pregnancy: Careful planning, careful management </vt:lpstr>
      <vt:lpstr>Optimally manage comorbidites; prevent added health problems</vt:lpstr>
      <vt:lpstr>Management: Education and self management support </vt:lpstr>
      <vt:lpstr>PowerPoint Presentation</vt:lpstr>
      <vt:lpstr>Role of the primary care provider in RHD care</vt:lpstr>
      <vt:lpstr>Role of the primary care provider</vt:lpstr>
      <vt:lpstr>Role of a RHD Register in RHD care</vt:lpstr>
      <vt:lpstr>Objectives of register-based prevention program</vt:lpstr>
      <vt:lpstr>Take-home messages</vt:lpstr>
      <vt:lpstr>Resources </vt:lpstr>
      <vt:lpstr>PowerPoint Presentation</vt:lpstr>
      <vt:lpstr>Extra slides</vt:lpstr>
      <vt:lpstr>Objectives of register-based prevention program</vt:lpstr>
      <vt:lpstr>Objectives of register-based prevention program</vt:lpstr>
      <vt:lpstr>Objectives of register-based prevention program</vt:lpstr>
      <vt:lpstr>Management of rheumatic heart disease 3. Surgery</vt:lpstr>
      <vt:lpstr>PowerPoint Presentation</vt:lpstr>
      <vt:lpstr>Selecting surgery type for mitral valve</vt:lpstr>
      <vt:lpstr>PowerPoint Presentation</vt:lpstr>
      <vt:lpstr>Management of rheumatic heart disease in pregnancy </vt:lpstr>
      <vt:lpstr>Note: Diltiazem and ACEI (e.g. ramipril) contraindicated in pregnancy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Nikki</dc:creator>
  <cp:lastModifiedBy>Kelly, Andrew</cp:lastModifiedBy>
  <cp:revision>334</cp:revision>
  <dcterms:created xsi:type="dcterms:W3CDTF">2012-02-14T02:21:34Z</dcterms:created>
  <dcterms:modified xsi:type="dcterms:W3CDTF">2017-03-29T10:20:29Z</dcterms:modified>
</cp:coreProperties>
</file>