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7" r:id="rId3"/>
    <p:sldId id="274" r:id="rId4"/>
    <p:sldId id="279" r:id="rId5"/>
    <p:sldId id="256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57" r:id="rId15"/>
    <p:sldId id="260" r:id="rId16"/>
    <p:sldId id="276" r:id="rId17"/>
    <p:sldId id="259" r:id="rId18"/>
    <p:sldId id="261" r:id="rId19"/>
    <p:sldId id="280" r:id="rId20"/>
    <p:sldId id="262" r:id="rId21"/>
    <p:sldId id="263" r:id="rId22"/>
    <p:sldId id="258" r:id="rId23"/>
    <p:sldId id="272" r:id="rId24"/>
    <p:sldId id="275" r:id="rId25"/>
    <p:sldId id="281" r:id="rId26"/>
    <p:sldId id="27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B35E-BA00-45D4-90A3-FEC4BE443F68}" type="datetimeFigureOut">
              <a:rPr lang="en-AU" smtClean="0"/>
              <a:t>20/10/2016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DD3E-788A-4717-947E-65069BA8E0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6169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B35E-BA00-45D4-90A3-FEC4BE443F68}" type="datetimeFigureOut">
              <a:rPr lang="en-AU" smtClean="0"/>
              <a:t>20/10/2016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DD3E-788A-4717-947E-65069BA8E0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8125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B35E-BA00-45D4-90A3-FEC4BE443F68}" type="datetimeFigureOut">
              <a:rPr lang="en-AU" smtClean="0"/>
              <a:t>20/10/2016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DD3E-788A-4717-947E-65069BA8E0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806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B35E-BA00-45D4-90A3-FEC4BE443F68}" type="datetimeFigureOut">
              <a:rPr lang="en-AU" smtClean="0"/>
              <a:t>20/10/2016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DD3E-788A-4717-947E-65069BA8E0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290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B35E-BA00-45D4-90A3-FEC4BE443F68}" type="datetimeFigureOut">
              <a:rPr lang="en-AU" smtClean="0"/>
              <a:t>20/10/2016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DD3E-788A-4717-947E-65069BA8E0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727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B35E-BA00-45D4-90A3-FEC4BE443F68}" type="datetimeFigureOut">
              <a:rPr lang="en-AU" smtClean="0"/>
              <a:t>20/10/2016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DD3E-788A-4717-947E-65069BA8E0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594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B35E-BA00-45D4-90A3-FEC4BE443F68}" type="datetimeFigureOut">
              <a:rPr lang="en-AU" smtClean="0"/>
              <a:t>20/10/2016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DD3E-788A-4717-947E-65069BA8E0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262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B35E-BA00-45D4-90A3-FEC4BE443F68}" type="datetimeFigureOut">
              <a:rPr lang="en-AU" smtClean="0"/>
              <a:t>20/10/2016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DD3E-788A-4717-947E-65069BA8E0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059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B35E-BA00-45D4-90A3-FEC4BE443F68}" type="datetimeFigureOut">
              <a:rPr lang="en-AU" smtClean="0"/>
              <a:t>20/10/2016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DD3E-788A-4717-947E-65069BA8E0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1602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B35E-BA00-45D4-90A3-FEC4BE443F68}" type="datetimeFigureOut">
              <a:rPr lang="en-AU" smtClean="0"/>
              <a:t>20/10/2016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DD3E-788A-4717-947E-65069BA8E0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246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B35E-BA00-45D4-90A3-FEC4BE443F68}" type="datetimeFigureOut">
              <a:rPr lang="en-AU" smtClean="0"/>
              <a:t>20/10/2016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DD3E-788A-4717-947E-65069BA8E0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679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B35E-BA00-45D4-90A3-FEC4BE443F68}" type="datetimeFigureOut">
              <a:rPr lang="en-AU" smtClean="0"/>
              <a:t>20/10/2016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EDD3E-788A-4717-947E-65069BA8E0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086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C1KH\Application%20Data\Microsoft\Media%20Catalog\miller1.avi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u/url?sa=i&amp;rct=j&amp;q=&amp;esrc=s&amp;source=images&amp;cd=&amp;cad=rja&amp;uact=8&amp;ved=0ahUKEwj28_qMy-bPAhUU1mMKHbL3CekQjRwIBw&amp;url=http://efdreams.com/thermometer.html&amp;bvm=bv.135974163,d.cGc&amp;psig=AFQjCNGX-pdkAoeuSUthD73EW9cuecbn5w&amp;ust=1476957710270473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8928992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192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000126"/>
            <a:ext cx="9144000" cy="5857874"/>
          </a:xfrm>
        </p:spPr>
        <p:txBody>
          <a:bodyPr/>
          <a:lstStyle/>
          <a:p>
            <a:r>
              <a:rPr lang="en-AU" dirty="0" smtClean="0">
                <a:latin typeface="Cambria" panose="02040503050406030204" pitchFamily="18" charset="0"/>
              </a:rPr>
              <a:t>Pan-</a:t>
            </a:r>
            <a:r>
              <a:rPr lang="en-AU" dirty="0" err="1" smtClean="0">
                <a:latin typeface="Cambria" panose="02040503050406030204" pitchFamily="18" charset="0"/>
              </a:rPr>
              <a:t>carditis</a:t>
            </a:r>
            <a:endParaRPr lang="en-AU" dirty="0" smtClean="0">
              <a:latin typeface="Cambria" panose="02040503050406030204" pitchFamily="18" charset="0"/>
            </a:endParaRPr>
          </a:p>
          <a:p>
            <a:pPr lvl="1"/>
            <a:r>
              <a:rPr lang="en-AU" dirty="0" smtClean="0">
                <a:latin typeface="Cambria" panose="02040503050406030204" pitchFamily="18" charset="0"/>
              </a:rPr>
              <a:t>Pericardium, myocardium, endocardium</a:t>
            </a:r>
          </a:p>
          <a:p>
            <a:pPr lvl="1"/>
            <a:r>
              <a:rPr lang="en-AU" dirty="0" smtClean="0">
                <a:latin typeface="Cambria" panose="02040503050406030204" pitchFamily="18" charset="0"/>
              </a:rPr>
              <a:t>Valve lesions most prominent clinically</a:t>
            </a:r>
          </a:p>
          <a:p>
            <a:r>
              <a:rPr lang="en-AU" dirty="0" smtClean="0">
                <a:latin typeface="Cambria" panose="02040503050406030204" pitchFamily="18" charset="0"/>
              </a:rPr>
              <a:t>Mitral regurgitation</a:t>
            </a:r>
          </a:p>
          <a:p>
            <a:r>
              <a:rPr lang="en-AU" dirty="0" smtClean="0">
                <a:latin typeface="Cambria" panose="02040503050406030204" pitchFamily="18" charset="0"/>
              </a:rPr>
              <a:t>Aortic regurgitation</a:t>
            </a:r>
          </a:p>
          <a:p>
            <a:r>
              <a:rPr lang="en-AU" dirty="0" smtClean="0">
                <a:latin typeface="Cambria" panose="02040503050406030204" pitchFamily="18" charset="0"/>
              </a:rPr>
              <a:t>Right sided lesions rare</a:t>
            </a:r>
          </a:p>
          <a:p>
            <a:pPr marL="0" indent="0">
              <a:buNone/>
            </a:pPr>
            <a:r>
              <a:rPr lang="en-AU" dirty="0">
                <a:latin typeface="Cambria" panose="02040503050406030204" pitchFamily="18" charset="0"/>
              </a:rPr>
              <a:t> </a:t>
            </a:r>
            <a:r>
              <a:rPr lang="en-AU" dirty="0" smtClean="0">
                <a:latin typeface="Cambria" panose="02040503050406030204" pitchFamily="18" charset="0"/>
              </a:rPr>
              <a:t>  in isolation</a:t>
            </a:r>
          </a:p>
          <a:p>
            <a:r>
              <a:rPr lang="en-AU" dirty="0" smtClean="0">
                <a:latin typeface="Cambria" panose="02040503050406030204" pitchFamily="18" charset="0"/>
              </a:rPr>
              <a:t>Stenosis late</a:t>
            </a:r>
          </a:p>
          <a:p>
            <a:pPr marL="0" indent="0">
              <a:buNone/>
            </a:pPr>
            <a:r>
              <a:rPr lang="en-AU" dirty="0">
                <a:latin typeface="Cambria" panose="02040503050406030204" pitchFamily="18" charset="0"/>
              </a:rPr>
              <a:t> </a:t>
            </a:r>
            <a:r>
              <a:rPr lang="en-AU" dirty="0" smtClean="0">
                <a:latin typeface="Cambria" panose="02040503050406030204" pitchFamily="18" charset="0"/>
              </a:rPr>
              <a:t>    complication</a:t>
            </a:r>
            <a:endParaRPr lang="en-AU" dirty="0">
              <a:latin typeface="Cambria" panose="020405030504060302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miller1.avi">
            <a:hlinkClick r:id="" action="ppaction://media"/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6"/>
          <a:stretch>
            <a:fillRect/>
          </a:stretch>
        </p:blipFill>
        <p:spPr>
          <a:xfrm>
            <a:off x="4590620" y="2924944"/>
            <a:ext cx="4568783" cy="331236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4616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17"/>
            <a:ext cx="9144000" cy="686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785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918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787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173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9709"/>
            <a:ext cx="6851278" cy="652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28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" y="337024"/>
            <a:ext cx="9140984" cy="533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67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703" y="-603448"/>
            <a:ext cx="5185751" cy="766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 descr="Image result for thermomet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831" y="2453220"/>
            <a:ext cx="2326529" cy="232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C1KH\Pictures\imagesBBNCM9QQ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419" y="4871526"/>
            <a:ext cx="3690890" cy="158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6672"/>
            <a:ext cx="40862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5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964488" cy="400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77072"/>
            <a:ext cx="38290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479715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Plus evidence GAS infection</a:t>
            </a:r>
            <a:endParaRPr lang="en-A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2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89505"/>
            <a:ext cx="8438549" cy="623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27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29" y="0"/>
            <a:ext cx="90201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84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7"/>
            <a:ext cx="9158844" cy="684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184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-14384"/>
            <a:ext cx="6323471" cy="687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71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" y="1379138"/>
            <a:ext cx="9060498" cy="290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6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00" cy="785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280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62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1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890"/>
            <a:ext cx="9144000" cy="688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7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7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418058"/>
          </a:xfrm>
        </p:spPr>
        <p:txBody>
          <a:bodyPr>
            <a:normAutofit fontScale="90000"/>
          </a:bodyPr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0000"/>
                </a:solidFill>
                <a:latin typeface="Cambria" panose="02040503050406030204" pitchFamily="18" charset="0"/>
              </a:rPr>
              <a:t>Making a difference</a:t>
            </a:r>
          </a:p>
          <a:p>
            <a:pPr lvl="1"/>
            <a:r>
              <a:rPr lang="en-AU" dirty="0" smtClean="0">
                <a:solidFill>
                  <a:srgbClr val="FF0000"/>
                </a:solidFill>
                <a:latin typeface="Cambria" panose="02040503050406030204" pitchFamily="18" charset="0"/>
              </a:rPr>
              <a:t>Prevent in the first place</a:t>
            </a:r>
          </a:p>
          <a:p>
            <a:pPr lvl="1"/>
            <a:r>
              <a:rPr lang="en-AU" dirty="0" smtClean="0">
                <a:solidFill>
                  <a:srgbClr val="FF0000"/>
                </a:solidFill>
                <a:latin typeface="Cambria" panose="02040503050406030204" pitchFamily="18" charset="0"/>
              </a:rPr>
              <a:t>Early and accurate diagnosis and management</a:t>
            </a:r>
          </a:p>
          <a:p>
            <a:pPr lvl="1"/>
            <a:r>
              <a:rPr lang="en-AU" dirty="0" smtClean="0">
                <a:solidFill>
                  <a:srgbClr val="FF0000"/>
                </a:solidFill>
                <a:latin typeface="Cambria" panose="02040503050406030204" pitchFamily="18" charset="0"/>
              </a:rPr>
              <a:t>Prevent recurrences</a:t>
            </a:r>
            <a:endParaRPr lang="en-AU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313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28" y="0"/>
            <a:ext cx="9169127" cy="687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5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501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2105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462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2987"/>
            <a:ext cx="7272808" cy="674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059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00" cy="783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898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62"/>
            <a:ext cx="9144001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95363"/>
            <a:ext cx="9144000" cy="5862637"/>
          </a:xfrm>
        </p:spPr>
        <p:txBody>
          <a:bodyPr>
            <a:normAutofit/>
          </a:bodyPr>
          <a:lstStyle/>
          <a:p>
            <a:r>
              <a:rPr lang="en-AU" dirty="0" smtClean="0">
                <a:latin typeface="Cambria" panose="02040503050406030204" pitchFamily="18" charset="0"/>
              </a:rPr>
              <a:t>Classically migratory, transient, asymmetric polyarthritis</a:t>
            </a:r>
          </a:p>
          <a:p>
            <a:r>
              <a:rPr lang="en-AU" dirty="0" smtClean="0">
                <a:latin typeface="Cambria" panose="02040503050406030204" pitchFamily="18" charset="0"/>
              </a:rPr>
              <a:t>Large to mid peripheral joints – knees, ankles (</a:t>
            </a:r>
            <a:r>
              <a:rPr lang="en-AU" dirty="0" err="1" smtClean="0">
                <a:latin typeface="Cambria" panose="02040503050406030204" pitchFamily="18" charset="0"/>
              </a:rPr>
              <a:t>talar</a:t>
            </a:r>
            <a:r>
              <a:rPr lang="en-AU" dirty="0" smtClean="0">
                <a:latin typeface="Cambria" panose="02040503050406030204" pitchFamily="18" charset="0"/>
              </a:rPr>
              <a:t> and </a:t>
            </a:r>
            <a:r>
              <a:rPr lang="en-AU" dirty="0" err="1" smtClean="0">
                <a:latin typeface="Cambria" panose="02040503050406030204" pitchFamily="18" charset="0"/>
              </a:rPr>
              <a:t>subtalar</a:t>
            </a:r>
            <a:r>
              <a:rPr lang="en-AU" dirty="0" smtClean="0">
                <a:latin typeface="Cambria" panose="02040503050406030204" pitchFamily="18" charset="0"/>
              </a:rPr>
              <a:t>), wrists, elbows, MCP, MTP</a:t>
            </a:r>
          </a:p>
          <a:p>
            <a:r>
              <a:rPr lang="en-AU" dirty="0" err="1" smtClean="0">
                <a:latin typeface="Cambria" panose="02040503050406030204" pitchFamily="18" charset="0"/>
              </a:rPr>
              <a:t>Monoarthritis</a:t>
            </a:r>
            <a:r>
              <a:rPr lang="en-AU" dirty="0" smtClean="0">
                <a:latin typeface="Cambria" panose="02040503050406030204" pitchFamily="18" charset="0"/>
              </a:rPr>
              <a:t> in 17% of </a:t>
            </a:r>
          </a:p>
          <a:p>
            <a:pPr marL="0" indent="0">
              <a:buNone/>
            </a:pPr>
            <a:r>
              <a:rPr lang="en-AU" dirty="0">
                <a:latin typeface="Cambria" panose="02040503050406030204" pitchFamily="18" charset="0"/>
              </a:rPr>
              <a:t> </a:t>
            </a:r>
            <a:r>
              <a:rPr lang="en-AU" dirty="0" smtClean="0">
                <a:latin typeface="Cambria" panose="02040503050406030204" pitchFamily="18" charset="0"/>
              </a:rPr>
              <a:t>    presentations – including hip</a:t>
            </a:r>
          </a:p>
          <a:p>
            <a:r>
              <a:rPr lang="en-AU" dirty="0" smtClean="0">
                <a:latin typeface="Cambria" panose="02040503050406030204" pitchFamily="18" charset="0"/>
              </a:rPr>
              <a:t>Often intense pain – limited passive </a:t>
            </a:r>
          </a:p>
          <a:p>
            <a:pPr marL="0" indent="0">
              <a:buNone/>
            </a:pPr>
            <a:r>
              <a:rPr lang="en-AU" dirty="0">
                <a:latin typeface="Cambria" panose="02040503050406030204" pitchFamily="18" charset="0"/>
              </a:rPr>
              <a:t> </a:t>
            </a:r>
            <a:r>
              <a:rPr lang="en-AU" dirty="0" smtClean="0">
                <a:latin typeface="Cambria" panose="02040503050406030204" pitchFamily="18" charset="0"/>
              </a:rPr>
              <a:t>     movement</a:t>
            </a:r>
          </a:p>
          <a:p>
            <a:r>
              <a:rPr lang="en-AU" dirty="0" smtClean="0">
                <a:latin typeface="Cambria" panose="02040503050406030204" pitchFamily="18" charset="0"/>
              </a:rPr>
              <a:t>Transient - 2 days to 3 weeks</a:t>
            </a:r>
          </a:p>
          <a:p>
            <a:r>
              <a:rPr lang="en-AU" dirty="0" smtClean="0">
                <a:latin typeface="Cambria" panose="02040503050406030204" pitchFamily="18" charset="0"/>
              </a:rPr>
              <a:t>Dramatic response to salicylates</a:t>
            </a:r>
            <a:endParaRPr lang="en-AU" dirty="0">
              <a:latin typeface="Cambria" panose="02040503050406030204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29" y="3140968"/>
            <a:ext cx="25241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898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556792"/>
            <a:ext cx="5486400" cy="566738"/>
          </a:xfrm>
        </p:spPr>
        <p:txBody>
          <a:bodyPr/>
          <a:lstStyle/>
          <a:p>
            <a:r>
              <a:rPr lang="en-AU" dirty="0" err="1" smtClean="0">
                <a:solidFill>
                  <a:srgbClr val="FF0000"/>
                </a:solidFill>
              </a:rPr>
              <a:t>Monoarthritis</a:t>
            </a:r>
            <a:r>
              <a:rPr lang="en-AU" dirty="0" smtClean="0">
                <a:solidFill>
                  <a:srgbClr val="FF0000"/>
                </a:solidFill>
              </a:rPr>
              <a:t>  - red, swollen, hot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9" r="10229"/>
          <a:stretch>
            <a:fillRect/>
          </a:stretch>
        </p:blipFill>
        <p:spPr bwMode="auto">
          <a:xfrm>
            <a:off x="1619672" y="2204864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62"/>
            <a:ext cx="9144001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584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5486400" cy="426170"/>
          </a:xfrm>
        </p:spPr>
        <p:txBody>
          <a:bodyPr/>
          <a:lstStyle/>
          <a:p>
            <a:r>
              <a:rPr lang="en-AU" dirty="0" smtClean="0">
                <a:solidFill>
                  <a:srgbClr val="FF0000"/>
                </a:solidFill>
              </a:rPr>
              <a:t>Beware septic arthritis !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62"/>
            <a:ext cx="9144001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9" b="18519"/>
          <a:stretch>
            <a:fillRect/>
          </a:stretch>
        </p:blipFill>
        <p:spPr bwMode="auto">
          <a:xfrm>
            <a:off x="1043608" y="1997459"/>
            <a:ext cx="6480720" cy="486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311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114</Words>
  <Application>Microsoft Office PowerPoint</Application>
  <PresentationFormat>On-screen Show (4:3)</PresentationFormat>
  <Paragraphs>24</Paragraphs>
  <Slides>26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Monoarthritis  - red, swollen, hot</vt:lpstr>
      <vt:lpstr>Beware septic arthritis 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NTG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Kilburn</dc:creator>
  <cp:lastModifiedBy>CDU</cp:lastModifiedBy>
  <cp:revision>12</cp:revision>
  <dcterms:created xsi:type="dcterms:W3CDTF">2016-10-18T04:28:37Z</dcterms:created>
  <dcterms:modified xsi:type="dcterms:W3CDTF">2016-10-19T23:54:02Z</dcterms:modified>
</cp:coreProperties>
</file>